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8" r:id="rId6"/>
    <p:sldId id="260" r:id="rId7"/>
    <p:sldId id="261" r:id="rId8"/>
    <p:sldId id="263" r:id="rId9"/>
    <p:sldId id="262" r:id="rId10"/>
    <p:sldId id="280" r:id="rId11"/>
    <p:sldId id="264" r:id="rId12"/>
    <p:sldId id="265" r:id="rId13"/>
    <p:sldId id="279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63A58B-A00B-4F85-BB0D-7127692DD22A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FCD9EBA-3BE2-4519-A262-D370BBE20B7B}">
      <dgm:prSet phldrT="[Text]"/>
      <dgm:spPr/>
      <dgm:t>
        <a:bodyPr/>
        <a:lstStyle/>
        <a:p>
          <a:r>
            <a:rPr lang="en-IN" b="1" dirty="0"/>
            <a:t>Two main advantages of FAP: </a:t>
          </a:r>
        </a:p>
      </dgm:t>
    </dgm:pt>
    <dgm:pt modelId="{06C9C736-37DF-4DDE-8C7C-9F4FADD96257}" type="parTrans" cxnId="{A6A1DEFB-FC58-4105-8A36-20DDB9C05C66}">
      <dgm:prSet/>
      <dgm:spPr/>
      <dgm:t>
        <a:bodyPr/>
        <a:lstStyle/>
        <a:p>
          <a:endParaRPr lang="en-IN"/>
        </a:p>
      </dgm:t>
    </dgm:pt>
    <dgm:pt modelId="{354F773D-B252-4A47-9B10-4E9A1C035AAB}" type="sibTrans" cxnId="{A6A1DEFB-FC58-4105-8A36-20DDB9C05C66}">
      <dgm:prSet/>
      <dgm:spPr/>
      <dgm:t>
        <a:bodyPr/>
        <a:lstStyle/>
        <a:p>
          <a:endParaRPr lang="en-IN"/>
        </a:p>
      </dgm:t>
    </dgm:pt>
    <dgm:pt modelId="{399B65F4-B0A0-4927-BA07-9DF787A54898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b="1" dirty="0"/>
            <a:t>1. </a:t>
          </a:r>
          <a:r>
            <a:rPr lang="en-IN" dirty="0"/>
            <a:t>It has much lower solubility than the original or demineralized FAP.</a:t>
          </a:r>
        </a:p>
        <a:p>
          <a:pPr>
            <a:buFont typeface="Arial" panose="020B0604020202020204" pitchFamily="34" charset="0"/>
            <a:buChar char="•"/>
          </a:pPr>
          <a:endParaRPr lang="en-IN" dirty="0"/>
        </a:p>
        <a:p>
          <a:pPr>
            <a:buNone/>
          </a:pPr>
          <a:r>
            <a:rPr lang="en-IN" b="1" dirty="0"/>
            <a:t>2. </a:t>
          </a:r>
          <a:r>
            <a:rPr lang="en-IN" dirty="0"/>
            <a:t>It forms solid state solution with HAP, by displacing OH</a:t>
          </a:r>
          <a:r>
            <a:rPr lang="en-IN" baseline="30000" dirty="0"/>
            <a:t>- </a:t>
          </a:r>
          <a:r>
            <a:rPr lang="en-IN" dirty="0"/>
            <a:t>ion. </a:t>
          </a:r>
        </a:p>
      </dgm:t>
    </dgm:pt>
    <dgm:pt modelId="{9CDAB9A5-B9BE-4069-AA3F-FA3BAD70AF58}" type="parTrans" cxnId="{31729B7B-8DD5-4F5B-9991-288FAC8264C8}">
      <dgm:prSet/>
      <dgm:spPr/>
      <dgm:t>
        <a:bodyPr/>
        <a:lstStyle/>
        <a:p>
          <a:endParaRPr lang="en-IN"/>
        </a:p>
      </dgm:t>
    </dgm:pt>
    <dgm:pt modelId="{03965010-E9FB-46C2-8B8E-4E8F4B0D983F}" type="sibTrans" cxnId="{31729B7B-8DD5-4F5B-9991-288FAC8264C8}">
      <dgm:prSet/>
      <dgm:spPr/>
      <dgm:t>
        <a:bodyPr/>
        <a:lstStyle/>
        <a:p>
          <a:endParaRPr lang="en-IN"/>
        </a:p>
      </dgm:t>
    </dgm:pt>
    <dgm:pt modelId="{6115C553-A199-411D-A1E6-E78E60F7594D}" type="pres">
      <dgm:prSet presAssocID="{5363A58B-A00B-4F85-BB0D-7127692DD22A}" presName="Name0" presStyleCnt="0">
        <dgm:presLayoutVars>
          <dgm:dir/>
        </dgm:presLayoutVars>
      </dgm:prSet>
      <dgm:spPr/>
    </dgm:pt>
    <dgm:pt modelId="{FEECE825-663E-4B09-9680-68BC707151B1}" type="pres">
      <dgm:prSet presAssocID="{4FCD9EBA-3BE2-4519-A262-D370BBE20B7B}" presName="withChildren" presStyleCnt="0"/>
      <dgm:spPr/>
    </dgm:pt>
    <dgm:pt modelId="{A920664A-1E75-4129-8009-37F84E086BDB}" type="pres">
      <dgm:prSet presAssocID="{4FCD9EBA-3BE2-4519-A262-D370BBE20B7B}" presName="bigCircle" presStyleLbl="vennNode1" presStyleIdx="0" presStyleCnt="2" custScaleX="105835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</dgm:pt>
    <dgm:pt modelId="{09BC3344-2E72-4587-9897-390D55032B67}" type="pres">
      <dgm:prSet presAssocID="{4FCD9EBA-3BE2-4519-A262-D370BBE20B7B}" presName="medCircle" presStyleLbl="vennNode1" presStyleIdx="1" presStyleCnt="2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</dgm:pt>
    <dgm:pt modelId="{AC85AA2E-7D90-423F-AAC6-2FA85E62316A}" type="pres">
      <dgm:prSet presAssocID="{4FCD9EBA-3BE2-4519-A262-D370BBE20B7B}" presName="txLvl1" presStyleLbl="revTx" presStyleIdx="0" presStyleCnt="2" custScaleX="66770" custScaleY="92649" custLinFactNeighborX="-11875" custLinFactNeighborY="20849"/>
      <dgm:spPr/>
    </dgm:pt>
    <dgm:pt modelId="{E6C0EBCB-651C-479F-927F-7E3CA8B5FE86}" type="pres">
      <dgm:prSet presAssocID="{4FCD9EBA-3BE2-4519-A262-D370BBE20B7B}" presName="lin" presStyleCnt="0"/>
      <dgm:spPr/>
    </dgm:pt>
    <dgm:pt modelId="{97934D88-027B-4BD5-B05B-0559FE100A9B}" type="pres">
      <dgm:prSet presAssocID="{399B65F4-B0A0-4927-BA07-9DF787A54898}" presName="txLvl2" presStyleLbl="revTx" presStyleIdx="1" presStyleCnt="2" custLinFactNeighborX="-10271" custLinFactNeighborY="44101"/>
      <dgm:spPr/>
    </dgm:pt>
  </dgm:ptLst>
  <dgm:cxnLst>
    <dgm:cxn modelId="{31729B7B-8DD5-4F5B-9991-288FAC8264C8}" srcId="{4FCD9EBA-3BE2-4519-A262-D370BBE20B7B}" destId="{399B65F4-B0A0-4927-BA07-9DF787A54898}" srcOrd="0" destOrd="0" parTransId="{9CDAB9A5-B9BE-4069-AA3F-FA3BAD70AF58}" sibTransId="{03965010-E9FB-46C2-8B8E-4E8F4B0D983F}"/>
    <dgm:cxn modelId="{00BD8EAD-1430-4DED-BB19-C83C33B87F65}" type="presOf" srcId="{399B65F4-B0A0-4927-BA07-9DF787A54898}" destId="{97934D88-027B-4BD5-B05B-0559FE100A9B}" srcOrd="0" destOrd="0" presId="urn:microsoft.com/office/officeart/2008/layout/VerticalCircleList"/>
    <dgm:cxn modelId="{24B0E4CA-4B2B-4AA1-9C9A-5D94BFA64461}" type="presOf" srcId="{4FCD9EBA-3BE2-4519-A262-D370BBE20B7B}" destId="{AC85AA2E-7D90-423F-AAC6-2FA85E62316A}" srcOrd="0" destOrd="0" presId="urn:microsoft.com/office/officeart/2008/layout/VerticalCircleList"/>
    <dgm:cxn modelId="{68E7B8EF-29F9-4855-8DE1-E05F61219D5F}" type="presOf" srcId="{5363A58B-A00B-4F85-BB0D-7127692DD22A}" destId="{6115C553-A199-411D-A1E6-E78E60F7594D}" srcOrd="0" destOrd="0" presId="urn:microsoft.com/office/officeart/2008/layout/VerticalCircleList"/>
    <dgm:cxn modelId="{A6A1DEFB-FC58-4105-8A36-20DDB9C05C66}" srcId="{5363A58B-A00B-4F85-BB0D-7127692DD22A}" destId="{4FCD9EBA-3BE2-4519-A262-D370BBE20B7B}" srcOrd="0" destOrd="0" parTransId="{06C9C736-37DF-4DDE-8C7C-9F4FADD96257}" sibTransId="{354F773D-B252-4A47-9B10-4E9A1C035AAB}"/>
    <dgm:cxn modelId="{8A513A0A-D093-471C-8446-9B1408C9A6B8}" type="presParOf" srcId="{6115C553-A199-411D-A1E6-E78E60F7594D}" destId="{FEECE825-663E-4B09-9680-68BC707151B1}" srcOrd="0" destOrd="0" presId="urn:microsoft.com/office/officeart/2008/layout/VerticalCircleList"/>
    <dgm:cxn modelId="{94292720-A5D1-459F-B874-ED433706E236}" type="presParOf" srcId="{FEECE825-663E-4B09-9680-68BC707151B1}" destId="{A920664A-1E75-4129-8009-37F84E086BDB}" srcOrd="0" destOrd="0" presId="urn:microsoft.com/office/officeart/2008/layout/VerticalCircleList"/>
    <dgm:cxn modelId="{4066BBBA-ED56-4EF2-9C5E-A34004FEC865}" type="presParOf" srcId="{FEECE825-663E-4B09-9680-68BC707151B1}" destId="{09BC3344-2E72-4587-9897-390D55032B67}" srcOrd="1" destOrd="0" presId="urn:microsoft.com/office/officeart/2008/layout/VerticalCircleList"/>
    <dgm:cxn modelId="{29020BB6-A114-413F-A949-2E47F1206854}" type="presParOf" srcId="{FEECE825-663E-4B09-9680-68BC707151B1}" destId="{AC85AA2E-7D90-423F-AAC6-2FA85E62316A}" srcOrd="2" destOrd="0" presId="urn:microsoft.com/office/officeart/2008/layout/VerticalCircleList"/>
    <dgm:cxn modelId="{D28364FC-D867-4230-8655-847CDCDAB3D5}" type="presParOf" srcId="{FEECE825-663E-4B09-9680-68BC707151B1}" destId="{E6C0EBCB-651C-479F-927F-7E3CA8B5FE86}" srcOrd="3" destOrd="0" presId="urn:microsoft.com/office/officeart/2008/layout/VerticalCircleList"/>
    <dgm:cxn modelId="{9C045F82-396E-4057-A856-6DC091CB8071}" type="presParOf" srcId="{E6C0EBCB-651C-479F-927F-7E3CA8B5FE86}" destId="{97934D88-027B-4BD5-B05B-0559FE100A9B}" srcOrd="0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810876-F4CF-463A-94E4-C33DE5F10B98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7CCCE7A-434B-40A4-A31D-D4B06B3A5751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IN" dirty="0"/>
            <a:t>Mechanical properties of the dentin/enamel are measured/ </a:t>
          </a:r>
        </a:p>
      </dgm:t>
    </dgm:pt>
    <dgm:pt modelId="{CA9B745C-2B46-4DD4-BF12-95F1DA50064B}" type="parTrans" cxnId="{848452B3-7711-4A80-9413-06C1A5347852}">
      <dgm:prSet/>
      <dgm:spPr/>
      <dgm:t>
        <a:bodyPr/>
        <a:lstStyle/>
        <a:p>
          <a:endParaRPr lang="en-IN"/>
        </a:p>
      </dgm:t>
    </dgm:pt>
    <dgm:pt modelId="{18AEF2AF-5F52-4048-84A0-D6BD6FCC0DA3}" type="sibTrans" cxnId="{848452B3-7711-4A80-9413-06C1A5347852}">
      <dgm:prSet/>
      <dgm:spPr/>
      <dgm:t>
        <a:bodyPr/>
        <a:lstStyle/>
        <a:p>
          <a:endParaRPr lang="en-IN"/>
        </a:p>
      </dgm:t>
    </dgm:pt>
    <dgm:pt modelId="{D16B8E72-2343-4355-8607-36FAEF966C0E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IN" dirty="0"/>
            <a:t>Demineralization is performed on the samples with acidic/etching agents</a:t>
          </a:r>
        </a:p>
      </dgm:t>
    </dgm:pt>
    <dgm:pt modelId="{F9BF2DDF-7D41-4C8A-8327-6297761CFA1E}" type="parTrans" cxnId="{4A53514B-B3CD-4287-8ECA-7E62A2890A86}">
      <dgm:prSet/>
      <dgm:spPr/>
      <dgm:t>
        <a:bodyPr/>
        <a:lstStyle/>
        <a:p>
          <a:endParaRPr lang="en-IN"/>
        </a:p>
      </dgm:t>
    </dgm:pt>
    <dgm:pt modelId="{C05FC00C-DD33-4B57-B238-CF12A8C75BA3}" type="sibTrans" cxnId="{4A53514B-B3CD-4287-8ECA-7E62A2890A86}">
      <dgm:prSet/>
      <dgm:spPr/>
      <dgm:t>
        <a:bodyPr/>
        <a:lstStyle/>
        <a:p>
          <a:endParaRPr lang="en-IN"/>
        </a:p>
      </dgm:t>
    </dgm:pt>
    <dgm:pt modelId="{020C0AD3-D34B-446F-924C-5784F57E527B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IN" dirty="0"/>
            <a:t>A coating is applied to the demineralized surface. </a:t>
          </a:r>
        </a:p>
      </dgm:t>
    </dgm:pt>
    <dgm:pt modelId="{7177B9F6-0844-4A24-8B2B-E6BBA587AEA4}" type="parTrans" cxnId="{57611ACC-C2EE-419B-9999-EEB790058F52}">
      <dgm:prSet/>
      <dgm:spPr/>
      <dgm:t>
        <a:bodyPr/>
        <a:lstStyle/>
        <a:p>
          <a:endParaRPr lang="en-IN"/>
        </a:p>
      </dgm:t>
    </dgm:pt>
    <dgm:pt modelId="{35F8615B-1504-4948-A7B9-7C6973887C33}" type="sibTrans" cxnId="{57611ACC-C2EE-419B-9999-EEB790058F52}">
      <dgm:prSet/>
      <dgm:spPr/>
      <dgm:t>
        <a:bodyPr/>
        <a:lstStyle/>
        <a:p>
          <a:endParaRPr lang="en-IN"/>
        </a:p>
      </dgm:t>
    </dgm:pt>
    <dgm:pt modelId="{4E6C9B34-A1F6-4B42-9FE7-4DF6015037DC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IN" dirty="0"/>
            <a:t>Sample are added to the remineralization solutions for days/weeks</a:t>
          </a:r>
        </a:p>
      </dgm:t>
    </dgm:pt>
    <dgm:pt modelId="{C02C7AFF-6356-485E-A115-64EB07B28434}" type="parTrans" cxnId="{83C3DB7C-FFB8-4F75-AD65-7E249BCEC0C3}">
      <dgm:prSet/>
      <dgm:spPr/>
      <dgm:t>
        <a:bodyPr/>
        <a:lstStyle/>
        <a:p>
          <a:endParaRPr lang="en-IN"/>
        </a:p>
      </dgm:t>
    </dgm:pt>
    <dgm:pt modelId="{76AC5CA7-68BB-4219-8E2A-C63206C1FD3A}" type="sibTrans" cxnId="{83C3DB7C-FFB8-4F75-AD65-7E249BCEC0C3}">
      <dgm:prSet/>
      <dgm:spPr/>
      <dgm:t>
        <a:bodyPr/>
        <a:lstStyle/>
        <a:p>
          <a:endParaRPr lang="en-IN"/>
        </a:p>
      </dgm:t>
    </dgm:pt>
    <dgm:pt modelId="{EA7ABFD7-FC0C-4CD5-9342-A8B7A397B887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IN" dirty="0"/>
            <a:t>Final mechanical properties are measured. </a:t>
          </a:r>
        </a:p>
      </dgm:t>
    </dgm:pt>
    <dgm:pt modelId="{7C306EA7-9470-4531-B15A-E2CEF5F71985}" type="parTrans" cxnId="{AE5B4947-C704-4723-A207-29BB6C28B4F1}">
      <dgm:prSet/>
      <dgm:spPr/>
      <dgm:t>
        <a:bodyPr/>
        <a:lstStyle/>
        <a:p>
          <a:endParaRPr lang="en-IN"/>
        </a:p>
      </dgm:t>
    </dgm:pt>
    <dgm:pt modelId="{D7AFF3BB-8608-4C53-AE36-7F7B220A970D}" type="sibTrans" cxnId="{AE5B4947-C704-4723-A207-29BB6C28B4F1}">
      <dgm:prSet/>
      <dgm:spPr/>
      <dgm:t>
        <a:bodyPr/>
        <a:lstStyle/>
        <a:p>
          <a:endParaRPr lang="en-IN"/>
        </a:p>
      </dgm:t>
    </dgm:pt>
    <dgm:pt modelId="{858F5BFE-B676-4011-A207-D0AEF394BB26}" type="pres">
      <dgm:prSet presAssocID="{FD810876-F4CF-463A-94E4-C33DE5F10B98}" presName="Name0" presStyleCnt="0">
        <dgm:presLayoutVars>
          <dgm:dir/>
          <dgm:resizeHandles val="exact"/>
        </dgm:presLayoutVars>
      </dgm:prSet>
      <dgm:spPr/>
    </dgm:pt>
    <dgm:pt modelId="{B22CA402-B452-4201-B838-A2533C974734}" type="pres">
      <dgm:prSet presAssocID="{07CCCE7A-434B-40A4-A31D-D4B06B3A5751}" presName="node" presStyleLbl="node1" presStyleIdx="0" presStyleCnt="5">
        <dgm:presLayoutVars>
          <dgm:bulletEnabled val="1"/>
        </dgm:presLayoutVars>
      </dgm:prSet>
      <dgm:spPr/>
    </dgm:pt>
    <dgm:pt modelId="{9FF1B00D-49F0-4951-B02B-EAEEE8D3B049}" type="pres">
      <dgm:prSet presAssocID="{18AEF2AF-5F52-4048-84A0-D6BD6FCC0DA3}" presName="sibTrans" presStyleLbl="sibTrans1D1" presStyleIdx="0" presStyleCnt="4"/>
      <dgm:spPr/>
    </dgm:pt>
    <dgm:pt modelId="{EA45676E-FAB7-4C5F-B95D-0829B2685E8A}" type="pres">
      <dgm:prSet presAssocID="{18AEF2AF-5F52-4048-84A0-D6BD6FCC0DA3}" presName="connectorText" presStyleLbl="sibTrans1D1" presStyleIdx="0" presStyleCnt="4"/>
      <dgm:spPr/>
    </dgm:pt>
    <dgm:pt modelId="{7E2DE8F6-F0CF-4DA1-8360-3C1A92424BA9}" type="pres">
      <dgm:prSet presAssocID="{D16B8E72-2343-4355-8607-36FAEF966C0E}" presName="node" presStyleLbl="node1" presStyleIdx="1" presStyleCnt="5">
        <dgm:presLayoutVars>
          <dgm:bulletEnabled val="1"/>
        </dgm:presLayoutVars>
      </dgm:prSet>
      <dgm:spPr/>
    </dgm:pt>
    <dgm:pt modelId="{8C67D8A3-A660-4E87-A001-6F4F3742A151}" type="pres">
      <dgm:prSet presAssocID="{C05FC00C-DD33-4B57-B238-CF12A8C75BA3}" presName="sibTrans" presStyleLbl="sibTrans1D1" presStyleIdx="1" presStyleCnt="4"/>
      <dgm:spPr/>
    </dgm:pt>
    <dgm:pt modelId="{566C7107-5EFB-4A97-AE7E-F4556E75C15A}" type="pres">
      <dgm:prSet presAssocID="{C05FC00C-DD33-4B57-B238-CF12A8C75BA3}" presName="connectorText" presStyleLbl="sibTrans1D1" presStyleIdx="1" presStyleCnt="4"/>
      <dgm:spPr/>
    </dgm:pt>
    <dgm:pt modelId="{52FEACAD-4DCF-4BBB-B52C-D194C54A44E0}" type="pres">
      <dgm:prSet presAssocID="{020C0AD3-D34B-446F-924C-5784F57E527B}" presName="node" presStyleLbl="node1" presStyleIdx="2" presStyleCnt="5">
        <dgm:presLayoutVars>
          <dgm:bulletEnabled val="1"/>
        </dgm:presLayoutVars>
      </dgm:prSet>
      <dgm:spPr/>
    </dgm:pt>
    <dgm:pt modelId="{C10AC816-E4CC-4E15-8C6A-76A54495F0B3}" type="pres">
      <dgm:prSet presAssocID="{35F8615B-1504-4948-A7B9-7C6973887C33}" presName="sibTrans" presStyleLbl="sibTrans1D1" presStyleIdx="2" presStyleCnt="4"/>
      <dgm:spPr/>
    </dgm:pt>
    <dgm:pt modelId="{AE905C1F-9AEA-4FD5-9689-45EAFFF35617}" type="pres">
      <dgm:prSet presAssocID="{35F8615B-1504-4948-A7B9-7C6973887C33}" presName="connectorText" presStyleLbl="sibTrans1D1" presStyleIdx="2" presStyleCnt="4"/>
      <dgm:spPr/>
    </dgm:pt>
    <dgm:pt modelId="{E03CFF23-220B-48C7-A960-DFCC48BDEED1}" type="pres">
      <dgm:prSet presAssocID="{4E6C9B34-A1F6-4B42-9FE7-4DF6015037DC}" presName="node" presStyleLbl="node1" presStyleIdx="3" presStyleCnt="5">
        <dgm:presLayoutVars>
          <dgm:bulletEnabled val="1"/>
        </dgm:presLayoutVars>
      </dgm:prSet>
      <dgm:spPr/>
    </dgm:pt>
    <dgm:pt modelId="{683D5539-C52D-4126-B95C-694228464AA3}" type="pres">
      <dgm:prSet presAssocID="{76AC5CA7-68BB-4219-8E2A-C63206C1FD3A}" presName="sibTrans" presStyleLbl="sibTrans1D1" presStyleIdx="3" presStyleCnt="4"/>
      <dgm:spPr/>
    </dgm:pt>
    <dgm:pt modelId="{EC4E707F-B68B-445F-B496-350EDD1AC6CA}" type="pres">
      <dgm:prSet presAssocID="{76AC5CA7-68BB-4219-8E2A-C63206C1FD3A}" presName="connectorText" presStyleLbl="sibTrans1D1" presStyleIdx="3" presStyleCnt="4"/>
      <dgm:spPr/>
    </dgm:pt>
    <dgm:pt modelId="{6B507010-BAA7-471E-B7F1-1BC845160EBC}" type="pres">
      <dgm:prSet presAssocID="{EA7ABFD7-FC0C-4CD5-9342-A8B7A397B887}" presName="node" presStyleLbl="node1" presStyleIdx="4" presStyleCnt="5">
        <dgm:presLayoutVars>
          <dgm:bulletEnabled val="1"/>
        </dgm:presLayoutVars>
      </dgm:prSet>
      <dgm:spPr/>
    </dgm:pt>
  </dgm:ptLst>
  <dgm:cxnLst>
    <dgm:cxn modelId="{EB3BE615-7222-421B-964B-0728695862BE}" type="presOf" srcId="{07CCCE7A-434B-40A4-A31D-D4B06B3A5751}" destId="{B22CA402-B452-4201-B838-A2533C974734}" srcOrd="0" destOrd="0" presId="urn:microsoft.com/office/officeart/2005/8/layout/bProcess3"/>
    <dgm:cxn modelId="{AE5B4947-C704-4723-A207-29BB6C28B4F1}" srcId="{FD810876-F4CF-463A-94E4-C33DE5F10B98}" destId="{EA7ABFD7-FC0C-4CD5-9342-A8B7A397B887}" srcOrd="4" destOrd="0" parTransId="{7C306EA7-9470-4531-B15A-E2CEF5F71985}" sibTransId="{D7AFF3BB-8608-4C53-AE36-7F7B220A970D}"/>
    <dgm:cxn modelId="{4A53514B-B3CD-4287-8ECA-7E62A2890A86}" srcId="{FD810876-F4CF-463A-94E4-C33DE5F10B98}" destId="{D16B8E72-2343-4355-8607-36FAEF966C0E}" srcOrd="1" destOrd="0" parTransId="{F9BF2DDF-7D41-4C8A-8327-6297761CFA1E}" sibTransId="{C05FC00C-DD33-4B57-B238-CF12A8C75BA3}"/>
    <dgm:cxn modelId="{45A06A75-6774-4B90-9D9B-B429B99BBFD7}" type="presOf" srcId="{C05FC00C-DD33-4B57-B238-CF12A8C75BA3}" destId="{566C7107-5EFB-4A97-AE7E-F4556E75C15A}" srcOrd="1" destOrd="0" presId="urn:microsoft.com/office/officeart/2005/8/layout/bProcess3"/>
    <dgm:cxn modelId="{D7A17C78-BF80-4C7E-BB1F-9F2B4CE78379}" type="presOf" srcId="{76AC5CA7-68BB-4219-8E2A-C63206C1FD3A}" destId="{683D5539-C52D-4126-B95C-694228464AA3}" srcOrd="0" destOrd="0" presId="urn:microsoft.com/office/officeart/2005/8/layout/bProcess3"/>
    <dgm:cxn modelId="{83C3DB7C-FFB8-4F75-AD65-7E249BCEC0C3}" srcId="{FD810876-F4CF-463A-94E4-C33DE5F10B98}" destId="{4E6C9B34-A1F6-4B42-9FE7-4DF6015037DC}" srcOrd="3" destOrd="0" parTransId="{C02C7AFF-6356-485E-A115-64EB07B28434}" sibTransId="{76AC5CA7-68BB-4219-8E2A-C63206C1FD3A}"/>
    <dgm:cxn modelId="{FCEE738B-CEC1-49EA-ABFB-0D9231E1DBFA}" type="presOf" srcId="{35F8615B-1504-4948-A7B9-7C6973887C33}" destId="{C10AC816-E4CC-4E15-8C6A-76A54495F0B3}" srcOrd="0" destOrd="0" presId="urn:microsoft.com/office/officeart/2005/8/layout/bProcess3"/>
    <dgm:cxn modelId="{562DAD8D-B6DC-46B6-8B97-B0D84AFF3AC9}" type="presOf" srcId="{FD810876-F4CF-463A-94E4-C33DE5F10B98}" destId="{858F5BFE-B676-4011-A207-D0AEF394BB26}" srcOrd="0" destOrd="0" presId="urn:microsoft.com/office/officeart/2005/8/layout/bProcess3"/>
    <dgm:cxn modelId="{59C2B68E-9EE2-4A2E-BAC9-65EB801484B2}" type="presOf" srcId="{D16B8E72-2343-4355-8607-36FAEF966C0E}" destId="{7E2DE8F6-F0CF-4DA1-8360-3C1A92424BA9}" srcOrd="0" destOrd="0" presId="urn:microsoft.com/office/officeart/2005/8/layout/bProcess3"/>
    <dgm:cxn modelId="{EDCBED92-A88D-46FF-9297-B7E32254F2E5}" type="presOf" srcId="{18AEF2AF-5F52-4048-84A0-D6BD6FCC0DA3}" destId="{9FF1B00D-49F0-4951-B02B-EAEEE8D3B049}" srcOrd="0" destOrd="0" presId="urn:microsoft.com/office/officeart/2005/8/layout/bProcess3"/>
    <dgm:cxn modelId="{9049F0A5-4EB9-4546-B86F-9B92E51768BF}" type="presOf" srcId="{EA7ABFD7-FC0C-4CD5-9342-A8B7A397B887}" destId="{6B507010-BAA7-471E-B7F1-1BC845160EBC}" srcOrd="0" destOrd="0" presId="urn:microsoft.com/office/officeart/2005/8/layout/bProcess3"/>
    <dgm:cxn modelId="{848452B3-7711-4A80-9413-06C1A5347852}" srcId="{FD810876-F4CF-463A-94E4-C33DE5F10B98}" destId="{07CCCE7A-434B-40A4-A31D-D4B06B3A5751}" srcOrd="0" destOrd="0" parTransId="{CA9B745C-2B46-4DD4-BF12-95F1DA50064B}" sibTransId="{18AEF2AF-5F52-4048-84A0-D6BD6FCC0DA3}"/>
    <dgm:cxn modelId="{F99833BA-1CC6-471B-B5C1-61909932D9DE}" type="presOf" srcId="{C05FC00C-DD33-4B57-B238-CF12A8C75BA3}" destId="{8C67D8A3-A660-4E87-A001-6F4F3742A151}" srcOrd="0" destOrd="0" presId="urn:microsoft.com/office/officeart/2005/8/layout/bProcess3"/>
    <dgm:cxn modelId="{F41242BD-F048-47F9-83CA-3FD68B9665FB}" type="presOf" srcId="{4E6C9B34-A1F6-4B42-9FE7-4DF6015037DC}" destId="{E03CFF23-220B-48C7-A960-DFCC48BDEED1}" srcOrd="0" destOrd="0" presId="urn:microsoft.com/office/officeart/2005/8/layout/bProcess3"/>
    <dgm:cxn modelId="{57611ACC-C2EE-419B-9999-EEB790058F52}" srcId="{FD810876-F4CF-463A-94E4-C33DE5F10B98}" destId="{020C0AD3-D34B-446F-924C-5784F57E527B}" srcOrd="2" destOrd="0" parTransId="{7177B9F6-0844-4A24-8B2B-E6BBA587AEA4}" sibTransId="{35F8615B-1504-4948-A7B9-7C6973887C33}"/>
    <dgm:cxn modelId="{E2A1BDD4-E452-4938-9F08-8BB9492C60FF}" type="presOf" srcId="{18AEF2AF-5F52-4048-84A0-D6BD6FCC0DA3}" destId="{EA45676E-FAB7-4C5F-B95D-0829B2685E8A}" srcOrd="1" destOrd="0" presId="urn:microsoft.com/office/officeart/2005/8/layout/bProcess3"/>
    <dgm:cxn modelId="{C928DFD9-203F-4609-BBB3-2BF52A41DE84}" type="presOf" srcId="{35F8615B-1504-4948-A7B9-7C6973887C33}" destId="{AE905C1F-9AEA-4FD5-9689-45EAFFF35617}" srcOrd="1" destOrd="0" presId="urn:microsoft.com/office/officeart/2005/8/layout/bProcess3"/>
    <dgm:cxn modelId="{DBD21DE0-F361-4123-8160-D71122927D7F}" type="presOf" srcId="{020C0AD3-D34B-446F-924C-5784F57E527B}" destId="{52FEACAD-4DCF-4BBB-B52C-D194C54A44E0}" srcOrd="0" destOrd="0" presId="urn:microsoft.com/office/officeart/2005/8/layout/bProcess3"/>
    <dgm:cxn modelId="{26D670FF-EEE4-4B18-9144-E9EDEDEC0812}" type="presOf" srcId="{76AC5CA7-68BB-4219-8E2A-C63206C1FD3A}" destId="{EC4E707F-B68B-445F-B496-350EDD1AC6CA}" srcOrd="1" destOrd="0" presId="urn:microsoft.com/office/officeart/2005/8/layout/bProcess3"/>
    <dgm:cxn modelId="{70C413FF-EBC6-48B3-A2DD-F456DB38AD40}" type="presParOf" srcId="{858F5BFE-B676-4011-A207-D0AEF394BB26}" destId="{B22CA402-B452-4201-B838-A2533C974734}" srcOrd="0" destOrd="0" presId="urn:microsoft.com/office/officeart/2005/8/layout/bProcess3"/>
    <dgm:cxn modelId="{D0AD9C0C-449C-4531-B1C0-B49452C073AE}" type="presParOf" srcId="{858F5BFE-B676-4011-A207-D0AEF394BB26}" destId="{9FF1B00D-49F0-4951-B02B-EAEEE8D3B049}" srcOrd="1" destOrd="0" presId="urn:microsoft.com/office/officeart/2005/8/layout/bProcess3"/>
    <dgm:cxn modelId="{61272C20-6B93-4845-9B00-F628CB14F8FF}" type="presParOf" srcId="{9FF1B00D-49F0-4951-B02B-EAEEE8D3B049}" destId="{EA45676E-FAB7-4C5F-B95D-0829B2685E8A}" srcOrd="0" destOrd="0" presId="urn:microsoft.com/office/officeart/2005/8/layout/bProcess3"/>
    <dgm:cxn modelId="{6C4485DD-7096-4A4B-BA3E-F92BAFEB3054}" type="presParOf" srcId="{858F5BFE-B676-4011-A207-D0AEF394BB26}" destId="{7E2DE8F6-F0CF-4DA1-8360-3C1A92424BA9}" srcOrd="2" destOrd="0" presId="urn:microsoft.com/office/officeart/2005/8/layout/bProcess3"/>
    <dgm:cxn modelId="{41A044EA-26F3-42E1-A309-3C8010243E9F}" type="presParOf" srcId="{858F5BFE-B676-4011-A207-D0AEF394BB26}" destId="{8C67D8A3-A660-4E87-A001-6F4F3742A151}" srcOrd="3" destOrd="0" presId="urn:microsoft.com/office/officeart/2005/8/layout/bProcess3"/>
    <dgm:cxn modelId="{0DF03018-F261-42B9-8EAB-90B04CE4E3C7}" type="presParOf" srcId="{8C67D8A3-A660-4E87-A001-6F4F3742A151}" destId="{566C7107-5EFB-4A97-AE7E-F4556E75C15A}" srcOrd="0" destOrd="0" presId="urn:microsoft.com/office/officeart/2005/8/layout/bProcess3"/>
    <dgm:cxn modelId="{05C9084A-8996-4C2D-9747-0C4FFA91B414}" type="presParOf" srcId="{858F5BFE-B676-4011-A207-D0AEF394BB26}" destId="{52FEACAD-4DCF-4BBB-B52C-D194C54A44E0}" srcOrd="4" destOrd="0" presId="urn:microsoft.com/office/officeart/2005/8/layout/bProcess3"/>
    <dgm:cxn modelId="{F91BB571-2AA9-4C61-93EB-0E015CC91BFB}" type="presParOf" srcId="{858F5BFE-B676-4011-A207-D0AEF394BB26}" destId="{C10AC816-E4CC-4E15-8C6A-76A54495F0B3}" srcOrd="5" destOrd="0" presId="urn:microsoft.com/office/officeart/2005/8/layout/bProcess3"/>
    <dgm:cxn modelId="{12ADEABF-DC74-4C16-91FA-C7AEF6EFA4EF}" type="presParOf" srcId="{C10AC816-E4CC-4E15-8C6A-76A54495F0B3}" destId="{AE905C1F-9AEA-4FD5-9689-45EAFFF35617}" srcOrd="0" destOrd="0" presId="urn:microsoft.com/office/officeart/2005/8/layout/bProcess3"/>
    <dgm:cxn modelId="{A85520B1-8D84-4904-BAEB-8E45A6A3C7D3}" type="presParOf" srcId="{858F5BFE-B676-4011-A207-D0AEF394BB26}" destId="{E03CFF23-220B-48C7-A960-DFCC48BDEED1}" srcOrd="6" destOrd="0" presId="urn:microsoft.com/office/officeart/2005/8/layout/bProcess3"/>
    <dgm:cxn modelId="{6F5B53B5-8E1D-4B36-B9D7-B106D4942FA9}" type="presParOf" srcId="{858F5BFE-B676-4011-A207-D0AEF394BB26}" destId="{683D5539-C52D-4126-B95C-694228464AA3}" srcOrd="7" destOrd="0" presId="urn:microsoft.com/office/officeart/2005/8/layout/bProcess3"/>
    <dgm:cxn modelId="{BBF9F042-B080-42D7-8EC2-ABE89A5EEE73}" type="presParOf" srcId="{683D5539-C52D-4126-B95C-694228464AA3}" destId="{EC4E707F-B68B-445F-B496-350EDD1AC6CA}" srcOrd="0" destOrd="0" presId="urn:microsoft.com/office/officeart/2005/8/layout/bProcess3"/>
    <dgm:cxn modelId="{D4E702C1-A179-4924-B929-42A7AC492077}" type="presParOf" srcId="{858F5BFE-B676-4011-A207-D0AEF394BB26}" destId="{6B507010-BAA7-471E-B7F1-1BC845160EBC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E61A5C3-26C3-40A7-B8D0-905C65723480}" type="doc">
      <dgm:prSet loTypeId="urn:microsoft.com/office/officeart/2005/8/layout/hProcess3" loCatId="process" qsTypeId="urn:microsoft.com/office/officeart/2005/8/quickstyle/simple1" qsCatId="simple" csTypeId="urn:microsoft.com/office/officeart/2005/8/colors/colorful5" csCatId="colorful" phldr="1"/>
      <dgm:spPr/>
    </dgm:pt>
    <dgm:pt modelId="{AD1AAFE3-F718-4B5A-9247-6A1B9B9063C5}">
      <dgm:prSet phldrT="[Text]"/>
      <dgm:spPr/>
      <dgm:t>
        <a:bodyPr/>
        <a:lstStyle/>
        <a:p>
          <a:r>
            <a:rPr lang="en-IN" dirty="0"/>
            <a:t>Results</a:t>
          </a:r>
        </a:p>
      </dgm:t>
    </dgm:pt>
    <dgm:pt modelId="{7E2EF648-5E70-432A-BC81-D2C86752691E}" type="parTrans" cxnId="{71880385-4291-4567-B50F-F8F22903D056}">
      <dgm:prSet/>
      <dgm:spPr/>
      <dgm:t>
        <a:bodyPr/>
        <a:lstStyle/>
        <a:p>
          <a:endParaRPr lang="en-IN"/>
        </a:p>
      </dgm:t>
    </dgm:pt>
    <dgm:pt modelId="{E3F10A1A-9B67-4115-B503-4A4F8F86B943}" type="sibTrans" cxnId="{71880385-4291-4567-B50F-F8F22903D056}">
      <dgm:prSet/>
      <dgm:spPr/>
      <dgm:t>
        <a:bodyPr/>
        <a:lstStyle/>
        <a:p>
          <a:endParaRPr lang="en-IN"/>
        </a:p>
      </dgm:t>
    </dgm:pt>
    <dgm:pt modelId="{F3AF4CD1-5AF3-42E0-88FE-0BDCF242666C}" type="pres">
      <dgm:prSet presAssocID="{8E61A5C3-26C3-40A7-B8D0-905C65723480}" presName="Name0" presStyleCnt="0">
        <dgm:presLayoutVars>
          <dgm:dir/>
          <dgm:animLvl val="lvl"/>
          <dgm:resizeHandles val="exact"/>
        </dgm:presLayoutVars>
      </dgm:prSet>
      <dgm:spPr/>
    </dgm:pt>
    <dgm:pt modelId="{F9839123-0415-41EF-8EB3-184F46E1A9AC}" type="pres">
      <dgm:prSet presAssocID="{8E61A5C3-26C3-40A7-B8D0-905C65723480}" presName="dummy" presStyleCnt="0"/>
      <dgm:spPr/>
    </dgm:pt>
    <dgm:pt modelId="{F1950183-B03A-4016-9AED-87C1C204BFE9}" type="pres">
      <dgm:prSet presAssocID="{8E61A5C3-26C3-40A7-B8D0-905C65723480}" presName="linH" presStyleCnt="0"/>
      <dgm:spPr/>
    </dgm:pt>
    <dgm:pt modelId="{CAD2846C-A5FA-4286-BEE2-9C5C4B55DACF}" type="pres">
      <dgm:prSet presAssocID="{8E61A5C3-26C3-40A7-B8D0-905C65723480}" presName="padding1" presStyleCnt="0"/>
      <dgm:spPr/>
    </dgm:pt>
    <dgm:pt modelId="{EFD88D63-9C2A-488E-B8CD-2C7F0DA264AC}" type="pres">
      <dgm:prSet presAssocID="{AD1AAFE3-F718-4B5A-9247-6A1B9B9063C5}" presName="linV" presStyleCnt="0"/>
      <dgm:spPr/>
    </dgm:pt>
    <dgm:pt modelId="{1C88E4E3-6C6E-474D-A961-49B91B5A2EFC}" type="pres">
      <dgm:prSet presAssocID="{AD1AAFE3-F718-4B5A-9247-6A1B9B9063C5}" presName="spVertical1" presStyleCnt="0"/>
      <dgm:spPr/>
    </dgm:pt>
    <dgm:pt modelId="{DE5C9E66-E50D-4C7D-B2FF-5A5E0E33FCA9}" type="pres">
      <dgm:prSet presAssocID="{AD1AAFE3-F718-4B5A-9247-6A1B9B9063C5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BF711925-31CB-4FB6-8D78-B62F9935BE2A}" type="pres">
      <dgm:prSet presAssocID="{AD1AAFE3-F718-4B5A-9247-6A1B9B9063C5}" presName="spVertical2" presStyleCnt="0"/>
      <dgm:spPr/>
    </dgm:pt>
    <dgm:pt modelId="{3AA27277-A27B-492A-A56C-1F0A0C93476D}" type="pres">
      <dgm:prSet presAssocID="{AD1AAFE3-F718-4B5A-9247-6A1B9B9063C5}" presName="spVertical3" presStyleCnt="0"/>
      <dgm:spPr/>
    </dgm:pt>
    <dgm:pt modelId="{A670DE69-31AB-47EA-A8F2-46E076FA3237}" type="pres">
      <dgm:prSet presAssocID="{8E61A5C3-26C3-40A7-B8D0-905C65723480}" presName="padding2" presStyleCnt="0"/>
      <dgm:spPr/>
    </dgm:pt>
    <dgm:pt modelId="{53DA1212-43C1-402E-9295-8D6E94BA5ED1}" type="pres">
      <dgm:prSet presAssocID="{8E61A5C3-26C3-40A7-B8D0-905C65723480}" presName="negArrow" presStyleCnt="0"/>
      <dgm:spPr/>
    </dgm:pt>
    <dgm:pt modelId="{844EC5EC-01BA-46E8-BA87-505512C3E542}" type="pres">
      <dgm:prSet presAssocID="{8E61A5C3-26C3-40A7-B8D0-905C65723480}" presName="backgroundArrow" presStyleLbl="node1" presStyleIdx="0" presStyleCnt="1" custLinFactX="-24093" custLinFactNeighborX="-100000" custLinFactNeighborY="-60027"/>
      <dgm:spPr/>
    </dgm:pt>
  </dgm:ptLst>
  <dgm:cxnLst>
    <dgm:cxn modelId="{377D434C-5AC1-4F96-9A23-8302A835B1E7}" type="presOf" srcId="{AD1AAFE3-F718-4B5A-9247-6A1B9B9063C5}" destId="{DE5C9E66-E50D-4C7D-B2FF-5A5E0E33FCA9}" srcOrd="0" destOrd="0" presId="urn:microsoft.com/office/officeart/2005/8/layout/hProcess3"/>
    <dgm:cxn modelId="{71880385-4291-4567-B50F-F8F22903D056}" srcId="{8E61A5C3-26C3-40A7-B8D0-905C65723480}" destId="{AD1AAFE3-F718-4B5A-9247-6A1B9B9063C5}" srcOrd="0" destOrd="0" parTransId="{7E2EF648-5E70-432A-BC81-D2C86752691E}" sibTransId="{E3F10A1A-9B67-4115-B503-4A4F8F86B943}"/>
    <dgm:cxn modelId="{9469E1E9-3EB0-405D-A07A-EC8CC9FCB295}" type="presOf" srcId="{8E61A5C3-26C3-40A7-B8D0-905C65723480}" destId="{F3AF4CD1-5AF3-42E0-88FE-0BDCF242666C}" srcOrd="0" destOrd="0" presId="urn:microsoft.com/office/officeart/2005/8/layout/hProcess3"/>
    <dgm:cxn modelId="{7412DD40-0301-4151-BCE1-F0DB8C15F423}" type="presParOf" srcId="{F3AF4CD1-5AF3-42E0-88FE-0BDCF242666C}" destId="{F9839123-0415-41EF-8EB3-184F46E1A9AC}" srcOrd="0" destOrd="0" presId="urn:microsoft.com/office/officeart/2005/8/layout/hProcess3"/>
    <dgm:cxn modelId="{563E504D-9971-4C31-A351-9F5A1A2260B9}" type="presParOf" srcId="{F3AF4CD1-5AF3-42E0-88FE-0BDCF242666C}" destId="{F1950183-B03A-4016-9AED-87C1C204BFE9}" srcOrd="1" destOrd="0" presId="urn:microsoft.com/office/officeart/2005/8/layout/hProcess3"/>
    <dgm:cxn modelId="{4A205D94-CDD2-4AE3-A4A3-C71A27C9F3E3}" type="presParOf" srcId="{F1950183-B03A-4016-9AED-87C1C204BFE9}" destId="{CAD2846C-A5FA-4286-BEE2-9C5C4B55DACF}" srcOrd="0" destOrd="0" presId="urn:microsoft.com/office/officeart/2005/8/layout/hProcess3"/>
    <dgm:cxn modelId="{2FCE9DA3-5DB0-4357-92C4-1545BE715744}" type="presParOf" srcId="{F1950183-B03A-4016-9AED-87C1C204BFE9}" destId="{EFD88D63-9C2A-488E-B8CD-2C7F0DA264AC}" srcOrd="1" destOrd="0" presId="urn:microsoft.com/office/officeart/2005/8/layout/hProcess3"/>
    <dgm:cxn modelId="{EE220B7D-222F-4F20-A746-CF677DB8288B}" type="presParOf" srcId="{EFD88D63-9C2A-488E-B8CD-2C7F0DA264AC}" destId="{1C88E4E3-6C6E-474D-A961-49B91B5A2EFC}" srcOrd="0" destOrd="0" presId="urn:microsoft.com/office/officeart/2005/8/layout/hProcess3"/>
    <dgm:cxn modelId="{A2A85B14-7575-4CB5-BDAB-61EE96113390}" type="presParOf" srcId="{EFD88D63-9C2A-488E-B8CD-2C7F0DA264AC}" destId="{DE5C9E66-E50D-4C7D-B2FF-5A5E0E33FCA9}" srcOrd="1" destOrd="0" presId="urn:microsoft.com/office/officeart/2005/8/layout/hProcess3"/>
    <dgm:cxn modelId="{28E84266-E4CD-4DB3-8FF3-877DF9D192AA}" type="presParOf" srcId="{EFD88D63-9C2A-488E-B8CD-2C7F0DA264AC}" destId="{BF711925-31CB-4FB6-8D78-B62F9935BE2A}" srcOrd="2" destOrd="0" presId="urn:microsoft.com/office/officeart/2005/8/layout/hProcess3"/>
    <dgm:cxn modelId="{9839148A-8027-4018-B954-DF84460B2791}" type="presParOf" srcId="{EFD88D63-9C2A-488E-B8CD-2C7F0DA264AC}" destId="{3AA27277-A27B-492A-A56C-1F0A0C93476D}" srcOrd="3" destOrd="0" presId="urn:microsoft.com/office/officeart/2005/8/layout/hProcess3"/>
    <dgm:cxn modelId="{0C0C4C0A-0098-4021-A801-66569116696C}" type="presParOf" srcId="{F1950183-B03A-4016-9AED-87C1C204BFE9}" destId="{A670DE69-31AB-47EA-A8F2-46E076FA3237}" srcOrd="2" destOrd="0" presId="urn:microsoft.com/office/officeart/2005/8/layout/hProcess3"/>
    <dgm:cxn modelId="{23D98449-ACF8-4F28-A6A5-25BF75E05B7D}" type="presParOf" srcId="{F1950183-B03A-4016-9AED-87C1C204BFE9}" destId="{53DA1212-43C1-402E-9295-8D6E94BA5ED1}" srcOrd="3" destOrd="0" presId="urn:microsoft.com/office/officeart/2005/8/layout/hProcess3"/>
    <dgm:cxn modelId="{0A3BB114-65ED-4BC4-929A-2075A7C227C8}" type="presParOf" srcId="{F1950183-B03A-4016-9AED-87C1C204BFE9}" destId="{844EC5EC-01BA-46E8-BA87-505512C3E542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FA7EF09-290A-48A1-A4FF-4820D14DFA96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5_3" csCatId="accent5" phldr="1"/>
      <dgm:spPr/>
      <dgm:t>
        <a:bodyPr/>
        <a:lstStyle/>
        <a:p>
          <a:endParaRPr lang="en-IN"/>
        </a:p>
      </dgm:t>
    </dgm:pt>
    <dgm:pt modelId="{AB98A3D2-9EC1-4D74-B222-C0E0AAF2C456}">
      <dgm:prSet phldrT="[Text]"/>
      <dgm:spPr/>
      <dgm:t>
        <a:bodyPr/>
        <a:lstStyle/>
        <a:p>
          <a:r>
            <a:rPr lang="en-IN" b="0" i="0" dirty="0"/>
            <a:t>Enamel surface treated with nanohydroxyapatite</a:t>
          </a:r>
          <a:endParaRPr lang="en-IN" b="0" dirty="0"/>
        </a:p>
      </dgm:t>
    </dgm:pt>
    <dgm:pt modelId="{238A2021-D266-4B83-B8D1-D2C59246594B}" type="parTrans" cxnId="{1C940144-5119-4B18-900E-8FFA34BD4D71}">
      <dgm:prSet/>
      <dgm:spPr/>
      <dgm:t>
        <a:bodyPr/>
        <a:lstStyle/>
        <a:p>
          <a:endParaRPr lang="en-IN"/>
        </a:p>
      </dgm:t>
    </dgm:pt>
    <dgm:pt modelId="{5E3242D8-0BE2-4777-A34B-28308744777A}" type="sibTrans" cxnId="{1C940144-5119-4B18-900E-8FFA34BD4D71}">
      <dgm:prSet/>
      <dgm:spPr/>
      <dgm:t>
        <a:bodyPr/>
        <a:lstStyle/>
        <a:p>
          <a:endParaRPr lang="en-IN"/>
        </a:p>
      </dgm:t>
    </dgm:pt>
    <dgm:pt modelId="{40F52E80-7CDE-4CEA-A03F-EF520FA7E7C1}">
      <dgm:prSet phldrT="[Text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IN" sz="2600" dirty="0">
              <a:solidFill>
                <a:schemeClr val="bg1"/>
              </a:solidFill>
            </a:rPr>
            <a:t>Study by </a:t>
          </a:r>
          <a:r>
            <a:rPr lang="en-IN" sz="2600" b="1" dirty="0">
              <a:solidFill>
                <a:schemeClr val="bg1"/>
              </a:solidFill>
            </a:rPr>
            <a:t>Swarup et. al. </a:t>
          </a:r>
        </a:p>
      </dgm:t>
    </dgm:pt>
    <dgm:pt modelId="{E0934BA7-246F-4B3E-80EE-74B199020629}" type="parTrans" cxnId="{D41E5F04-C760-4339-AEED-A6E3C6F1A8C2}">
      <dgm:prSet/>
      <dgm:spPr/>
      <dgm:t>
        <a:bodyPr/>
        <a:lstStyle/>
        <a:p>
          <a:endParaRPr lang="en-IN"/>
        </a:p>
      </dgm:t>
    </dgm:pt>
    <dgm:pt modelId="{7C13877C-4373-4BD5-9778-FC4945FFE060}" type="sibTrans" cxnId="{D41E5F04-C760-4339-AEED-A6E3C6F1A8C2}">
      <dgm:prSet/>
      <dgm:spPr/>
      <dgm:t>
        <a:bodyPr/>
        <a:lstStyle/>
        <a:p>
          <a:endParaRPr lang="en-IN"/>
        </a:p>
      </dgm:t>
    </dgm:pt>
    <dgm:pt modelId="{974F8AC4-22AC-41DA-A9BF-A585B0A284C0}" type="pres">
      <dgm:prSet presAssocID="{3FA7EF09-290A-48A1-A4FF-4820D14DFA96}" presName="Name0" presStyleCnt="0">
        <dgm:presLayoutVars>
          <dgm:chMax/>
          <dgm:chPref/>
          <dgm:dir/>
          <dgm:animLvl val="lvl"/>
        </dgm:presLayoutVars>
      </dgm:prSet>
      <dgm:spPr/>
    </dgm:pt>
    <dgm:pt modelId="{227EA3F7-F6D6-4F9F-A734-3D1CEDCF6B8F}" type="pres">
      <dgm:prSet presAssocID="{AB98A3D2-9EC1-4D74-B222-C0E0AAF2C456}" presName="composite" presStyleCnt="0"/>
      <dgm:spPr/>
    </dgm:pt>
    <dgm:pt modelId="{9236DAD1-36FF-4CEF-9EE1-60CF723F01FC}" type="pres">
      <dgm:prSet presAssocID="{AB98A3D2-9EC1-4D74-B222-C0E0AAF2C456}" presName="ParentAccentShape" presStyleLbl="trBgShp" presStyleIdx="0" presStyleCnt="2"/>
      <dgm:spPr/>
    </dgm:pt>
    <dgm:pt modelId="{6FB9F724-E206-41DF-AA8F-42E638455A71}" type="pres">
      <dgm:prSet presAssocID="{AB98A3D2-9EC1-4D74-B222-C0E0AAF2C456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E1A4C20-6644-40E7-9208-9348387E23F6}" type="pres">
      <dgm:prSet presAssocID="{AB98A3D2-9EC1-4D74-B222-C0E0AAF2C456}" presName="ChildText" presStyleLbl="revTx" presStyleIdx="1" presStyleCnt="2" custScaleX="104859">
        <dgm:presLayoutVars>
          <dgm:chMax val="0"/>
          <dgm:chPref val="0"/>
        </dgm:presLayoutVars>
      </dgm:prSet>
      <dgm:spPr/>
    </dgm:pt>
    <dgm:pt modelId="{626B8DDC-6F3B-44C6-A87D-2DDEB13981C6}" type="pres">
      <dgm:prSet presAssocID="{AB98A3D2-9EC1-4D74-B222-C0E0AAF2C456}" presName="ChildAccentShape" presStyleLbl="trBgShp" presStyleIdx="1" presStyleCnt="2"/>
      <dgm:spPr/>
    </dgm:pt>
    <dgm:pt modelId="{51DBA6E4-39DD-464A-80B0-6CF42AE14482}" type="pres">
      <dgm:prSet presAssocID="{AB98A3D2-9EC1-4D74-B222-C0E0AAF2C456}" presName="Image" presStyleLbl="align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</dgm:ptLst>
  <dgm:cxnLst>
    <dgm:cxn modelId="{DCD96B01-4420-41C9-BFF0-784513EFDC9D}" type="presOf" srcId="{40F52E80-7CDE-4CEA-A03F-EF520FA7E7C1}" destId="{DE1A4C20-6644-40E7-9208-9348387E23F6}" srcOrd="0" destOrd="0" presId="urn:microsoft.com/office/officeart/2009/3/layout/SnapshotPictureList"/>
    <dgm:cxn modelId="{D41E5F04-C760-4339-AEED-A6E3C6F1A8C2}" srcId="{AB98A3D2-9EC1-4D74-B222-C0E0AAF2C456}" destId="{40F52E80-7CDE-4CEA-A03F-EF520FA7E7C1}" srcOrd="0" destOrd="0" parTransId="{E0934BA7-246F-4B3E-80EE-74B199020629}" sibTransId="{7C13877C-4373-4BD5-9778-FC4945FFE060}"/>
    <dgm:cxn modelId="{1C940144-5119-4B18-900E-8FFA34BD4D71}" srcId="{3FA7EF09-290A-48A1-A4FF-4820D14DFA96}" destId="{AB98A3D2-9EC1-4D74-B222-C0E0AAF2C456}" srcOrd="0" destOrd="0" parTransId="{238A2021-D266-4B83-B8D1-D2C59246594B}" sibTransId="{5E3242D8-0BE2-4777-A34B-28308744777A}"/>
    <dgm:cxn modelId="{A50558DE-0616-40E5-A4AB-7C3F650B5ED3}" type="presOf" srcId="{3FA7EF09-290A-48A1-A4FF-4820D14DFA96}" destId="{974F8AC4-22AC-41DA-A9BF-A585B0A284C0}" srcOrd="0" destOrd="0" presId="urn:microsoft.com/office/officeart/2009/3/layout/SnapshotPictureList"/>
    <dgm:cxn modelId="{D080A1E9-5B81-4D3C-87E1-7B5BD528B341}" type="presOf" srcId="{AB98A3D2-9EC1-4D74-B222-C0E0AAF2C456}" destId="{6FB9F724-E206-41DF-AA8F-42E638455A71}" srcOrd="0" destOrd="0" presId="urn:microsoft.com/office/officeart/2009/3/layout/SnapshotPictureList"/>
    <dgm:cxn modelId="{57D21097-3457-445E-9E22-CADCA705C4B7}" type="presParOf" srcId="{974F8AC4-22AC-41DA-A9BF-A585B0A284C0}" destId="{227EA3F7-F6D6-4F9F-A734-3D1CEDCF6B8F}" srcOrd="0" destOrd="0" presId="urn:microsoft.com/office/officeart/2009/3/layout/SnapshotPictureList"/>
    <dgm:cxn modelId="{5485D356-C386-4C91-A4A2-DDA1661B0BDA}" type="presParOf" srcId="{227EA3F7-F6D6-4F9F-A734-3D1CEDCF6B8F}" destId="{9236DAD1-36FF-4CEF-9EE1-60CF723F01FC}" srcOrd="0" destOrd="0" presId="urn:microsoft.com/office/officeart/2009/3/layout/SnapshotPictureList"/>
    <dgm:cxn modelId="{B1905A94-6D00-4B4B-A725-68C47A5E3938}" type="presParOf" srcId="{227EA3F7-F6D6-4F9F-A734-3D1CEDCF6B8F}" destId="{6FB9F724-E206-41DF-AA8F-42E638455A71}" srcOrd="1" destOrd="0" presId="urn:microsoft.com/office/officeart/2009/3/layout/SnapshotPictureList"/>
    <dgm:cxn modelId="{365E4577-9D28-4AD3-ABC3-60B95217C95B}" type="presParOf" srcId="{227EA3F7-F6D6-4F9F-A734-3D1CEDCF6B8F}" destId="{DE1A4C20-6644-40E7-9208-9348387E23F6}" srcOrd="2" destOrd="0" presId="urn:microsoft.com/office/officeart/2009/3/layout/SnapshotPictureList"/>
    <dgm:cxn modelId="{C56B2E5C-A03D-4EE0-954F-721A759190C6}" type="presParOf" srcId="{227EA3F7-F6D6-4F9F-A734-3D1CEDCF6B8F}" destId="{626B8DDC-6F3B-44C6-A87D-2DDEB13981C6}" srcOrd="3" destOrd="0" presId="urn:microsoft.com/office/officeart/2009/3/layout/SnapshotPictureList"/>
    <dgm:cxn modelId="{5FBB2CEB-625B-4140-93CC-8442152D0614}" type="presParOf" srcId="{227EA3F7-F6D6-4F9F-A734-3D1CEDCF6B8F}" destId="{51DBA6E4-39DD-464A-80B0-6CF42AE14482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20664A-1E75-4129-8009-37F84E086BDB}">
      <dsp:nvSpPr>
        <dsp:cNvPr id="0" name=""/>
        <dsp:cNvSpPr/>
      </dsp:nvSpPr>
      <dsp:spPr>
        <a:xfrm>
          <a:off x="378213" y="229"/>
          <a:ext cx="4470122" cy="4223671"/>
        </a:xfrm>
        <a:prstGeom prst="ellipse">
          <a:avLst/>
        </a:prstGeom>
        <a:solidFill>
          <a:schemeClr val="accent5"/>
        </a:solidFill>
        <a:ln w="34925" cap="flat" cmpd="sng" algn="in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</dsp:sp>
    <dsp:sp modelId="{09BC3344-2E72-4587-9897-390D55032B67}">
      <dsp:nvSpPr>
        <dsp:cNvPr id="0" name=""/>
        <dsp:cNvSpPr/>
      </dsp:nvSpPr>
      <dsp:spPr>
        <a:xfrm>
          <a:off x="701238" y="177623"/>
          <a:ext cx="760260" cy="760260"/>
        </a:xfrm>
        <a:prstGeom prst="ellipse">
          <a:avLst/>
        </a:prstGeom>
        <a:solidFill>
          <a:schemeClr val="accent5"/>
        </a:solidFill>
        <a:ln w="34925" cap="flat" cmpd="sng" algn="in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</dsp:sp>
    <dsp:sp modelId="{AC85AA2E-7D90-423F-AAC6-2FA85E62316A}">
      <dsp:nvSpPr>
        <dsp:cNvPr id="0" name=""/>
        <dsp:cNvSpPr/>
      </dsp:nvSpPr>
      <dsp:spPr>
        <a:xfrm>
          <a:off x="1274124" y="364074"/>
          <a:ext cx="2715250" cy="704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0480" rIns="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/>
            <a:t>Two main advantages of FAP: </a:t>
          </a:r>
        </a:p>
      </dsp:txBody>
      <dsp:txXfrm>
        <a:off x="1274124" y="364074"/>
        <a:ext cx="2715250" cy="704374"/>
      </dsp:txXfrm>
    </dsp:sp>
    <dsp:sp modelId="{97934D88-027B-4BD5-B05B-0559FE100A9B}">
      <dsp:nvSpPr>
        <dsp:cNvPr id="0" name=""/>
        <dsp:cNvSpPr/>
      </dsp:nvSpPr>
      <dsp:spPr>
        <a:xfrm>
          <a:off x="663690" y="1599631"/>
          <a:ext cx="4066573" cy="1500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4130" rIns="0" bIns="2413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900" b="1" kern="1200" dirty="0"/>
            <a:t>1. </a:t>
          </a:r>
          <a:r>
            <a:rPr lang="en-IN" sz="1900" kern="1200" dirty="0"/>
            <a:t>It has much lower solubility than the original or demineralized FAP.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IN" sz="1900" kern="1200" dirty="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/>
            <a:t>2. </a:t>
          </a:r>
          <a:r>
            <a:rPr lang="en-IN" sz="1900" kern="1200" dirty="0"/>
            <a:t>It forms solid state solution with HAP, by displacing OH</a:t>
          </a:r>
          <a:r>
            <a:rPr lang="en-IN" sz="1900" kern="1200" baseline="30000" dirty="0"/>
            <a:t>- </a:t>
          </a:r>
          <a:r>
            <a:rPr lang="en-IN" sz="1900" kern="1200" dirty="0"/>
            <a:t>ion. </a:t>
          </a:r>
        </a:p>
      </dsp:txBody>
      <dsp:txXfrm>
        <a:off x="663690" y="1599631"/>
        <a:ext cx="4066573" cy="15005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F1B00D-49F0-4951-B02B-EAEEE8D3B049}">
      <dsp:nvSpPr>
        <dsp:cNvPr id="0" name=""/>
        <dsp:cNvSpPr/>
      </dsp:nvSpPr>
      <dsp:spPr>
        <a:xfrm>
          <a:off x="3017695" y="583728"/>
          <a:ext cx="4504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0478" y="45720"/>
              </a:lnTo>
            </a:path>
          </a:pathLst>
        </a:custGeom>
        <a:noFill/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230908" y="627043"/>
        <a:ext cx="24053" cy="4810"/>
      </dsp:txXfrm>
    </dsp:sp>
    <dsp:sp modelId="{B22CA402-B452-4201-B838-A2533C974734}">
      <dsp:nvSpPr>
        <dsp:cNvPr id="0" name=""/>
        <dsp:cNvSpPr/>
      </dsp:nvSpPr>
      <dsp:spPr>
        <a:xfrm>
          <a:off x="927852" y="1955"/>
          <a:ext cx="2091643" cy="1254986"/>
        </a:xfrm>
        <a:prstGeom prst="rect">
          <a:avLst/>
        </a:prstGeom>
        <a:solidFill>
          <a:schemeClr val="accent5"/>
        </a:solidFill>
        <a:ln w="34925" cap="flat" cmpd="sng" algn="in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Mechanical properties of the dentin/enamel are measured/ </a:t>
          </a:r>
        </a:p>
      </dsp:txBody>
      <dsp:txXfrm>
        <a:off x="927852" y="1955"/>
        <a:ext cx="2091643" cy="1254986"/>
      </dsp:txXfrm>
    </dsp:sp>
    <dsp:sp modelId="{8C67D8A3-A660-4E87-A001-6F4F3742A151}">
      <dsp:nvSpPr>
        <dsp:cNvPr id="0" name=""/>
        <dsp:cNvSpPr/>
      </dsp:nvSpPr>
      <dsp:spPr>
        <a:xfrm>
          <a:off x="1973674" y="1255141"/>
          <a:ext cx="2572721" cy="450478"/>
        </a:xfrm>
        <a:custGeom>
          <a:avLst/>
          <a:gdLst/>
          <a:ahLst/>
          <a:cxnLst/>
          <a:rect l="0" t="0" r="0" b="0"/>
          <a:pathLst>
            <a:path>
              <a:moveTo>
                <a:pt x="2572721" y="0"/>
              </a:moveTo>
              <a:lnTo>
                <a:pt x="2572721" y="242339"/>
              </a:lnTo>
              <a:lnTo>
                <a:pt x="0" y="242339"/>
              </a:lnTo>
              <a:lnTo>
                <a:pt x="0" y="450478"/>
              </a:lnTo>
            </a:path>
          </a:pathLst>
        </a:custGeom>
        <a:noFill/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194602" y="1477975"/>
        <a:ext cx="130865" cy="4810"/>
      </dsp:txXfrm>
    </dsp:sp>
    <dsp:sp modelId="{7E2DE8F6-F0CF-4DA1-8360-3C1A92424BA9}">
      <dsp:nvSpPr>
        <dsp:cNvPr id="0" name=""/>
        <dsp:cNvSpPr/>
      </dsp:nvSpPr>
      <dsp:spPr>
        <a:xfrm>
          <a:off x="3500574" y="1955"/>
          <a:ext cx="2091643" cy="1254986"/>
        </a:xfrm>
        <a:prstGeom prst="rect">
          <a:avLst/>
        </a:prstGeom>
        <a:solidFill>
          <a:schemeClr val="accent4"/>
        </a:solidFill>
        <a:ln w="34925" cap="flat" cmpd="sng" algn="in">
          <a:solidFill>
            <a:schemeClr val="accent4">
              <a:shade val="50000"/>
            </a:schemeClr>
          </a:solidFill>
          <a:prstDash val="solid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Demineralization is performed on the samples with acidic/etching agents</a:t>
          </a:r>
        </a:p>
      </dsp:txBody>
      <dsp:txXfrm>
        <a:off x="3500574" y="1955"/>
        <a:ext cx="2091643" cy="1254986"/>
      </dsp:txXfrm>
    </dsp:sp>
    <dsp:sp modelId="{C10AC816-E4CC-4E15-8C6A-76A54495F0B3}">
      <dsp:nvSpPr>
        <dsp:cNvPr id="0" name=""/>
        <dsp:cNvSpPr/>
      </dsp:nvSpPr>
      <dsp:spPr>
        <a:xfrm>
          <a:off x="3017695" y="2319793"/>
          <a:ext cx="4504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0478" y="45720"/>
              </a:lnTo>
            </a:path>
          </a:pathLst>
        </a:custGeom>
        <a:noFill/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230908" y="2363107"/>
        <a:ext cx="24053" cy="4810"/>
      </dsp:txXfrm>
    </dsp:sp>
    <dsp:sp modelId="{52FEACAD-4DCF-4BBB-B52C-D194C54A44E0}">
      <dsp:nvSpPr>
        <dsp:cNvPr id="0" name=""/>
        <dsp:cNvSpPr/>
      </dsp:nvSpPr>
      <dsp:spPr>
        <a:xfrm>
          <a:off x="927852" y="1738019"/>
          <a:ext cx="2091643" cy="1254986"/>
        </a:xfrm>
        <a:prstGeom prst="rect">
          <a:avLst/>
        </a:prstGeom>
        <a:solidFill>
          <a:schemeClr val="accent2"/>
        </a:solidFill>
        <a:ln w="34925" cap="flat" cmpd="sng" algn="in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A coating is applied to the demineralized surface. </a:t>
          </a:r>
        </a:p>
      </dsp:txBody>
      <dsp:txXfrm>
        <a:off x="927852" y="1738019"/>
        <a:ext cx="2091643" cy="1254986"/>
      </dsp:txXfrm>
    </dsp:sp>
    <dsp:sp modelId="{683D5539-C52D-4126-B95C-694228464AA3}">
      <dsp:nvSpPr>
        <dsp:cNvPr id="0" name=""/>
        <dsp:cNvSpPr/>
      </dsp:nvSpPr>
      <dsp:spPr>
        <a:xfrm>
          <a:off x="1973674" y="2991206"/>
          <a:ext cx="2572721" cy="450478"/>
        </a:xfrm>
        <a:custGeom>
          <a:avLst/>
          <a:gdLst/>
          <a:ahLst/>
          <a:cxnLst/>
          <a:rect l="0" t="0" r="0" b="0"/>
          <a:pathLst>
            <a:path>
              <a:moveTo>
                <a:pt x="2572721" y="0"/>
              </a:moveTo>
              <a:lnTo>
                <a:pt x="2572721" y="242339"/>
              </a:lnTo>
              <a:lnTo>
                <a:pt x="0" y="242339"/>
              </a:lnTo>
              <a:lnTo>
                <a:pt x="0" y="450478"/>
              </a:lnTo>
            </a:path>
          </a:pathLst>
        </a:custGeom>
        <a:noFill/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194602" y="3214039"/>
        <a:ext cx="130865" cy="4810"/>
      </dsp:txXfrm>
    </dsp:sp>
    <dsp:sp modelId="{E03CFF23-220B-48C7-A960-DFCC48BDEED1}">
      <dsp:nvSpPr>
        <dsp:cNvPr id="0" name=""/>
        <dsp:cNvSpPr/>
      </dsp:nvSpPr>
      <dsp:spPr>
        <a:xfrm>
          <a:off x="3500574" y="1738019"/>
          <a:ext cx="2091643" cy="1254986"/>
        </a:xfrm>
        <a:prstGeom prst="rect">
          <a:avLst/>
        </a:prstGeom>
        <a:solidFill>
          <a:schemeClr val="accent6"/>
        </a:solidFill>
        <a:ln w="34925" cap="flat" cmpd="sng" algn="in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Sample are added to the remineralization solutions for days/weeks</a:t>
          </a:r>
        </a:p>
      </dsp:txBody>
      <dsp:txXfrm>
        <a:off x="3500574" y="1738019"/>
        <a:ext cx="2091643" cy="1254986"/>
      </dsp:txXfrm>
    </dsp:sp>
    <dsp:sp modelId="{6B507010-BAA7-471E-B7F1-1BC845160EBC}">
      <dsp:nvSpPr>
        <dsp:cNvPr id="0" name=""/>
        <dsp:cNvSpPr/>
      </dsp:nvSpPr>
      <dsp:spPr>
        <a:xfrm>
          <a:off x="927852" y="3474084"/>
          <a:ext cx="2091643" cy="1254986"/>
        </a:xfrm>
        <a:prstGeom prst="rect">
          <a:avLst/>
        </a:prstGeom>
        <a:solidFill>
          <a:schemeClr val="accent1"/>
        </a:solidFill>
        <a:ln w="34925" cap="flat" cmpd="sng" algn="in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Final mechanical properties are measured. </a:t>
          </a:r>
        </a:p>
      </dsp:txBody>
      <dsp:txXfrm>
        <a:off x="927852" y="3474084"/>
        <a:ext cx="2091643" cy="12549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4EC5EC-01BA-46E8-BA87-505512C3E542}">
      <dsp:nvSpPr>
        <dsp:cNvPr id="0" name=""/>
        <dsp:cNvSpPr/>
      </dsp:nvSpPr>
      <dsp:spPr>
        <a:xfrm>
          <a:off x="0" y="0"/>
          <a:ext cx="875752" cy="648000"/>
        </a:xfrm>
        <a:prstGeom prst="rightArrow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5C9E66-E50D-4C7D-B2FF-5A5E0E33FCA9}">
      <dsp:nvSpPr>
        <dsp:cNvPr id="0" name=""/>
        <dsp:cNvSpPr/>
      </dsp:nvSpPr>
      <dsp:spPr>
        <a:xfrm>
          <a:off x="70641" y="192580"/>
          <a:ext cx="717535" cy="32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1440" rIns="0" bIns="9144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 dirty="0"/>
            <a:t>Results</a:t>
          </a:r>
        </a:p>
      </dsp:txBody>
      <dsp:txXfrm>
        <a:off x="70641" y="192580"/>
        <a:ext cx="717535" cy="324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6B8DDC-6F3B-44C6-A87D-2DDEB13981C6}">
      <dsp:nvSpPr>
        <dsp:cNvPr id="0" name=""/>
        <dsp:cNvSpPr/>
      </dsp:nvSpPr>
      <dsp:spPr>
        <a:xfrm>
          <a:off x="4084784" y="664804"/>
          <a:ext cx="99588" cy="1843163"/>
        </a:xfrm>
        <a:prstGeom prst="rect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36DAD1-36FF-4CEF-9EE1-60CF723F01FC}">
      <dsp:nvSpPr>
        <dsp:cNvPr id="0" name=""/>
        <dsp:cNvSpPr/>
      </dsp:nvSpPr>
      <dsp:spPr>
        <a:xfrm>
          <a:off x="99588" y="664804"/>
          <a:ext cx="2590126" cy="1843163"/>
        </a:xfrm>
        <a:prstGeom prst="frame">
          <a:avLst>
            <a:gd name="adj1" fmla="val 5450"/>
          </a:avLst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DBA6E4-39DD-464A-80B0-6CF42AE14482}">
      <dsp:nvSpPr>
        <dsp:cNvPr id="0" name=""/>
        <dsp:cNvSpPr/>
      </dsp:nvSpPr>
      <dsp:spPr>
        <a:xfrm>
          <a:off x="0" y="443955"/>
          <a:ext cx="2490538" cy="17434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B9F724-E206-41DF-AA8F-42E638455A71}">
      <dsp:nvSpPr>
        <dsp:cNvPr id="0" name=""/>
        <dsp:cNvSpPr/>
      </dsp:nvSpPr>
      <dsp:spPr>
        <a:xfrm>
          <a:off x="200849" y="2188045"/>
          <a:ext cx="2389276" cy="218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0" tIns="30480" rIns="81280" bIns="3048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00" b="0" i="0" kern="1200" dirty="0"/>
            <a:t>Enamel surface treated with nanohydroxyapatite</a:t>
          </a:r>
          <a:endParaRPr lang="en-IN" sz="800" b="0" kern="1200" dirty="0"/>
        </a:p>
      </dsp:txBody>
      <dsp:txXfrm>
        <a:off x="200849" y="2188045"/>
        <a:ext cx="2389276" cy="218785"/>
      </dsp:txXfrm>
    </dsp:sp>
    <dsp:sp modelId="{DE1A4C20-6644-40E7-9208-9348387E23F6}">
      <dsp:nvSpPr>
        <dsp:cNvPr id="0" name=""/>
        <dsp:cNvSpPr/>
      </dsp:nvSpPr>
      <dsp:spPr>
        <a:xfrm>
          <a:off x="2766391" y="664804"/>
          <a:ext cx="1241716" cy="1843163"/>
        </a:xfrm>
        <a:prstGeom prst="rect">
          <a:avLst/>
        </a:prstGeom>
        <a:solidFill>
          <a:schemeClr val="accent5"/>
        </a:solidFill>
        <a:ln w="19050" cap="flat" cmpd="sng" algn="in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>
              <a:solidFill>
                <a:schemeClr val="bg1"/>
              </a:solidFill>
            </a:rPr>
            <a:t>Study by </a:t>
          </a:r>
          <a:r>
            <a:rPr lang="en-IN" sz="2600" b="1" kern="1200" dirty="0">
              <a:solidFill>
                <a:schemeClr val="bg1"/>
              </a:solidFill>
            </a:rPr>
            <a:t>Swarup et. al. </a:t>
          </a:r>
        </a:p>
      </dsp:txBody>
      <dsp:txXfrm>
        <a:off x="2766391" y="664804"/>
        <a:ext cx="1241716" cy="18431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3" Type="http://schemas.openxmlformats.org/officeDocument/2006/relationships/image" Target="../media/image21.png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3.xml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32BF5-DA07-4410-9377-15F14EE7AD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Hydroxyapatite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EC3294-7CC6-4E12-AB07-90B49D03D0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Shubhankar Kapoor</a:t>
            </a:r>
          </a:p>
          <a:p>
            <a:r>
              <a:rPr lang="en-IN" dirty="0"/>
              <a:t>Course: CE527</a:t>
            </a:r>
          </a:p>
        </p:txBody>
      </p:sp>
    </p:spTree>
    <p:extLst>
      <p:ext uri="{BB962C8B-B14F-4D97-AF65-F5344CB8AC3E}">
        <p14:creationId xmlns:p14="http://schemas.microsoft.com/office/powerpoint/2010/main" val="405513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E83C1-B318-4B28-AC98-BBED29989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Synthesis of Hydroxyapatite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219B74-AF32-42DD-B803-3E802502A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5461" y="1888858"/>
            <a:ext cx="5221574" cy="249783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F28A6A-5D67-427E-8E2E-1B0F10EC0552}"/>
              </a:ext>
            </a:extLst>
          </p:cNvPr>
          <p:cNvSpPr txBox="1"/>
          <p:nvPr/>
        </p:nvSpPr>
        <p:spPr>
          <a:xfrm>
            <a:off x="6904234" y="4552169"/>
            <a:ext cx="4068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Schematic of hydroxyapatite phase formation.  http://www.scielo.br/scielo.php?script=sci_arttext&amp;pid=S1516-14392015000300468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DC1F5D-666A-462A-9D33-EF2A160E74F6}"/>
              </a:ext>
            </a:extLst>
          </p:cNvPr>
          <p:cNvSpPr txBox="1"/>
          <p:nvPr/>
        </p:nvSpPr>
        <p:spPr>
          <a:xfrm>
            <a:off x="1099335" y="1502688"/>
            <a:ext cx="5476126" cy="506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IN" sz="1900" dirty="0" err="1"/>
              <a:t>Cetyl</a:t>
            </a:r>
            <a:r>
              <a:rPr lang="en-IN" sz="1900" dirty="0"/>
              <a:t> trimethyl ammonium bromide (CTAB) is added to the water. This creates </a:t>
            </a:r>
            <a:r>
              <a:rPr lang="en-IN" sz="1900" dirty="0" err="1"/>
              <a:t>nano</a:t>
            </a:r>
            <a:r>
              <a:rPr lang="en-IN" sz="1900" dirty="0"/>
              <a:t>-reactors of micelles. High concentration of the surfactant, above the CMC, surfactant molecules to adopt a cylindrical shape.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sz="1900" dirty="0"/>
              <a:t>The surfactant solution containing micelles is mixed with the phosphate precursor solution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sz="1900" dirty="0"/>
              <a:t>Adsorption of phosphate onto the micelle surfaces during the surface treatment of micelles occurs.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sz="1900" dirty="0"/>
              <a:t>Subsequently, with the addition of calcium precursor solution, Ca</a:t>
            </a:r>
            <a:r>
              <a:rPr lang="en-IN" sz="1900" baseline="30000" dirty="0"/>
              <a:t>2+</a:t>
            </a:r>
            <a:r>
              <a:rPr lang="en-IN" sz="1900" dirty="0"/>
              <a:t>approaches the surface of micelles containing phosphate to form calcium phosphate as surface double layer 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sz="1900" dirty="0"/>
              <a:t>By adjusting to the required pH, temperature, the conversion of calcium phosphate to hydroxyapatite take place.</a:t>
            </a:r>
          </a:p>
        </p:txBody>
      </p:sp>
    </p:spTree>
    <p:extLst>
      <p:ext uri="{BB962C8B-B14F-4D97-AF65-F5344CB8AC3E}">
        <p14:creationId xmlns:p14="http://schemas.microsoft.com/office/powerpoint/2010/main" val="891173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1DA5C-5FF5-46BB-8BA5-AA7C20B70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Crystal Structure of Hydroxyapatite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7705-ED2C-4638-8834-AA93A69D2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6255" y="1638300"/>
            <a:ext cx="4724400" cy="3581400"/>
          </a:xfrm>
        </p:spPr>
        <p:txBody>
          <a:bodyPr/>
          <a:lstStyle/>
          <a:p>
            <a:r>
              <a:rPr lang="en-IN" dirty="0"/>
              <a:t>Stoichiometric Ca/P ratio of 1.67. </a:t>
            </a:r>
          </a:p>
          <a:p>
            <a:r>
              <a:rPr lang="en-IN" dirty="0"/>
              <a:t>The chemical formula of HAP is </a:t>
            </a:r>
            <a:r>
              <a:rPr lang="en-IN" b="1" dirty="0"/>
              <a:t>Ca</a:t>
            </a:r>
            <a:r>
              <a:rPr lang="en-IN" b="1" baseline="-25000" dirty="0"/>
              <a:t>10</a:t>
            </a:r>
            <a:r>
              <a:rPr lang="en-IN" b="1" dirty="0"/>
              <a:t>(PO</a:t>
            </a:r>
            <a:r>
              <a:rPr lang="en-IN" b="1" baseline="-25000" dirty="0"/>
              <a:t>4</a:t>
            </a:r>
            <a:r>
              <a:rPr lang="en-IN" b="1" dirty="0"/>
              <a:t>)</a:t>
            </a:r>
            <a:r>
              <a:rPr lang="en-IN" b="1" baseline="-25000" dirty="0"/>
              <a:t>6</a:t>
            </a:r>
            <a:r>
              <a:rPr lang="en-IN" b="1" dirty="0"/>
              <a:t>(OH)</a:t>
            </a:r>
            <a:r>
              <a:rPr lang="en-IN" b="1" baseline="-25000" dirty="0"/>
              <a:t>2</a:t>
            </a:r>
            <a:r>
              <a:rPr lang="en-IN" dirty="0"/>
              <a:t> and the lattice parameters of unit crystals are a = b = 9.42Å and c = 6.87Å.</a:t>
            </a:r>
          </a:p>
          <a:p>
            <a:r>
              <a:rPr lang="en-IN" dirty="0"/>
              <a:t>The hydroxyapatite crystals in bone and teeth are very highly ordered and oriented.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522E7-2E14-4AC3-A72E-BBE29E391BC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811" y="1534161"/>
            <a:ext cx="5731510" cy="31521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C90F05-547B-4745-94E3-C2515751C4EA}"/>
              </a:ext>
            </a:extLst>
          </p:cNvPr>
          <p:cNvSpPr txBox="1"/>
          <p:nvPr/>
        </p:nvSpPr>
        <p:spPr>
          <a:xfrm>
            <a:off x="7076661" y="4686301"/>
            <a:ext cx="4448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J. W. Larry Hench, </a:t>
            </a:r>
            <a:r>
              <a:rPr lang="en-US" sz="1200" i="1" dirty="0"/>
              <a:t>An introduction to </a:t>
            </a:r>
            <a:r>
              <a:rPr lang="en-US" sz="1200" i="1" dirty="0" err="1"/>
              <a:t>Bioceramics</a:t>
            </a:r>
            <a:r>
              <a:rPr lang="en-US" sz="1200" dirty="0"/>
              <a:t>.  (1993), vol. 1.</a:t>
            </a:r>
            <a:endParaRPr lang="en-IN" sz="1200" dirty="0"/>
          </a:p>
          <a:p>
            <a:endParaRPr lang="en-IN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0DCA6C-1E83-459D-AEBA-EF66A888F0A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676" y="4088197"/>
            <a:ext cx="2945324" cy="27698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E7A2C0-04B5-41AA-A255-305B661FF7C0}"/>
              </a:ext>
            </a:extLst>
          </p:cNvPr>
          <p:cNvSpPr txBox="1"/>
          <p:nvPr/>
        </p:nvSpPr>
        <p:spPr>
          <a:xfrm>
            <a:off x="6172200" y="6162261"/>
            <a:ext cx="5565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Arrangement of the PO</a:t>
            </a:r>
            <a:r>
              <a:rPr lang="en-IN" sz="1200" baseline="-25000" dirty="0"/>
              <a:t>4</a:t>
            </a:r>
            <a:r>
              <a:rPr lang="en-IN" sz="1200" dirty="0"/>
              <a:t>, O</a:t>
            </a:r>
            <a:r>
              <a:rPr lang="en-IN" sz="1200" baseline="-25000" dirty="0"/>
              <a:t>2</a:t>
            </a:r>
            <a:r>
              <a:rPr lang="en-IN" sz="1200" dirty="0"/>
              <a:t> atoms around Ca atoms. (</a:t>
            </a:r>
            <a:r>
              <a:rPr lang="en-IN" sz="1200" b="1" dirty="0"/>
              <a:t>Legend</a:t>
            </a:r>
            <a:r>
              <a:rPr lang="en-IN" sz="1200" dirty="0"/>
              <a:t>: Pink: Oxygen atom, Black: Calcium atoms, Yellow: Phosphate atoms)</a:t>
            </a:r>
          </a:p>
          <a:p>
            <a:r>
              <a:rPr lang="en-IN" sz="1200" dirty="0"/>
              <a:t>D. B. M. C. A. </a:t>
            </a:r>
            <a:r>
              <a:rPr lang="en-IN" sz="1200" dirty="0" err="1"/>
              <a:t>Beevers</a:t>
            </a:r>
            <a:r>
              <a:rPr lang="en-IN" sz="1200" dirty="0"/>
              <a:t>, in </a:t>
            </a:r>
            <a:r>
              <a:rPr lang="en-IN" sz="1200" i="1" dirty="0"/>
              <a:t>Mineralogical Magazine</a:t>
            </a:r>
            <a:r>
              <a:rPr lang="en-IN" sz="1200" dirty="0"/>
              <a:t>. (1945), vol. 27.</a:t>
            </a:r>
          </a:p>
          <a:p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3966756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5F9D8-0CFA-4795-A4EC-1F42310D5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Differences between Biological Occurring and Synthetic HAP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855E8-A7BD-4788-8B76-84BC43335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5999"/>
            <a:ext cx="9601200" cy="3647661"/>
          </a:xfrm>
        </p:spPr>
        <p:txBody>
          <a:bodyPr/>
          <a:lstStyle/>
          <a:p>
            <a:r>
              <a:rPr lang="en-IN" dirty="0"/>
              <a:t>Biological HAP and Synthetic HAP have minor differences which corresponds to major functional differences between the two.</a:t>
            </a:r>
          </a:p>
          <a:p>
            <a:r>
              <a:rPr lang="en-IN" dirty="0"/>
              <a:t>These minor differences, which arises due to the way in which they are form, involves imperfections in the crystal structure in the biologically occurring HAP. </a:t>
            </a:r>
          </a:p>
          <a:p>
            <a:r>
              <a:rPr lang="en-IN" dirty="0"/>
              <a:t>Specifically, the site of Ca</a:t>
            </a:r>
            <a:r>
              <a:rPr lang="en-IN" baseline="30000" dirty="0"/>
              <a:t>2+</a:t>
            </a:r>
            <a:r>
              <a:rPr lang="en-IN" dirty="0"/>
              <a:t>, could be occupied by monovalent or bivalent ions such as Mg</a:t>
            </a:r>
            <a:r>
              <a:rPr lang="en-IN" baseline="30000" dirty="0"/>
              <a:t>2+,</a:t>
            </a:r>
            <a:r>
              <a:rPr lang="en-IN" dirty="0"/>
              <a:t> Na</a:t>
            </a:r>
            <a:r>
              <a:rPr lang="en-IN" baseline="30000" dirty="0"/>
              <a:t>+</a:t>
            </a:r>
            <a:r>
              <a:rPr lang="en-IN" dirty="0"/>
              <a:t>, K</a:t>
            </a:r>
            <a:r>
              <a:rPr lang="en-IN" baseline="30000" dirty="0"/>
              <a:t>+</a:t>
            </a:r>
            <a:r>
              <a:rPr lang="en-IN" dirty="0"/>
              <a:t>, Cl</a:t>
            </a:r>
            <a:r>
              <a:rPr lang="en-IN" baseline="30000" dirty="0"/>
              <a:t>-</a:t>
            </a:r>
            <a:r>
              <a:rPr lang="en-IN" dirty="0"/>
              <a:t>, F</a:t>
            </a:r>
            <a:r>
              <a:rPr lang="en-IN" baseline="30000" dirty="0"/>
              <a:t>- </a:t>
            </a:r>
            <a:r>
              <a:rPr lang="en-IN" dirty="0"/>
              <a:t>and PO</a:t>
            </a:r>
            <a:r>
              <a:rPr lang="en-IN" baseline="-25000" dirty="0"/>
              <a:t>4</a:t>
            </a:r>
            <a:r>
              <a:rPr lang="en-IN" dirty="0"/>
              <a:t> tetrahedral sites could be substituted by CO</a:t>
            </a:r>
            <a:r>
              <a:rPr lang="en-IN" baseline="-25000" dirty="0"/>
              <a:t>3</a:t>
            </a:r>
            <a:r>
              <a:rPr lang="en-IN" baseline="30000" dirty="0"/>
              <a:t>2-</a:t>
            </a:r>
            <a:r>
              <a:rPr lang="en-IN" dirty="0"/>
              <a:t>, As, S and OH</a:t>
            </a:r>
            <a:r>
              <a:rPr lang="en-IN" baseline="30000" dirty="0"/>
              <a:t>- </a:t>
            </a:r>
            <a:r>
              <a:rPr lang="en-IN" dirty="0"/>
              <a:t>ion by CO</a:t>
            </a:r>
            <a:r>
              <a:rPr lang="en-IN" baseline="-25000" dirty="0"/>
              <a:t>3</a:t>
            </a:r>
            <a:r>
              <a:rPr lang="en-IN" baseline="30000" dirty="0"/>
              <a:t>2-</a:t>
            </a:r>
            <a:r>
              <a:rPr lang="en-IN" dirty="0"/>
              <a:t>, Cl</a:t>
            </a:r>
            <a:r>
              <a:rPr lang="en-IN" baseline="30000" dirty="0"/>
              <a:t>-</a:t>
            </a:r>
            <a:r>
              <a:rPr lang="en-IN" dirty="0"/>
              <a:t>, F</a:t>
            </a:r>
            <a:r>
              <a:rPr lang="en-IN" baseline="30000" dirty="0"/>
              <a:t>-</a:t>
            </a:r>
            <a:r>
              <a:rPr lang="en-IN" dirty="0"/>
              <a:t>. </a:t>
            </a:r>
          </a:p>
          <a:p>
            <a:r>
              <a:rPr lang="en-IN" dirty="0"/>
              <a:t>HAP is always in a dynamic state and is removed and redeposited by cellular activity, whereas synthetic HAP can only be modified by physiochemical processes.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17035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913AD-EBDC-4285-A87F-07561B844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HAP in Bones and Teeth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FA4913-6331-46A3-81A0-438F135FE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2635" y="2575332"/>
            <a:ext cx="4969565" cy="352729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0CAE18-9337-42C6-9F50-9439D1CADF49}"/>
              </a:ext>
            </a:extLst>
          </p:cNvPr>
          <p:cNvSpPr txBox="1"/>
          <p:nvPr/>
        </p:nvSpPr>
        <p:spPr>
          <a:xfrm>
            <a:off x="2741773" y="6229259"/>
            <a:ext cx="2767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/>
              <a:t>HAP in teeth</a:t>
            </a:r>
            <a:r>
              <a:rPr lang="en-IN" sz="1200" dirty="0"/>
              <a:t>. http://www.sangi-co.com/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9980B0-8D18-4BF4-9DE4-79BB6707E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678" y="2262348"/>
            <a:ext cx="4153261" cy="41532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0A0816-B184-43FE-9634-1967210CCDA1}"/>
              </a:ext>
            </a:extLst>
          </p:cNvPr>
          <p:cNvSpPr txBox="1"/>
          <p:nvPr/>
        </p:nvSpPr>
        <p:spPr>
          <a:xfrm>
            <a:off x="6682292" y="6506257"/>
            <a:ext cx="4993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/>
              <a:t>HAP in bones</a:t>
            </a:r>
            <a:r>
              <a:rPr lang="en-IN" sz="1200" dirty="0"/>
              <a:t>. http://article.sapub.org/10.5923.j.ajbe.20130306.04.html</a:t>
            </a:r>
          </a:p>
        </p:txBody>
      </p:sp>
    </p:spTree>
    <p:extLst>
      <p:ext uri="{BB962C8B-B14F-4D97-AF65-F5344CB8AC3E}">
        <p14:creationId xmlns:p14="http://schemas.microsoft.com/office/powerpoint/2010/main" val="2738559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0E53E-867F-4B4B-A380-896266EC8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Interest in Bones and Teeth</a:t>
            </a:r>
            <a:br>
              <a:rPr lang="en-IN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FF7D5E-BDDE-463F-8EAB-957D99FC6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2088" y="1729408"/>
            <a:ext cx="4065104" cy="497598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41BFA8-44FD-44AB-A10D-E4D06851932A}"/>
              </a:ext>
            </a:extLst>
          </p:cNvPr>
          <p:cNvSpPr txBox="1"/>
          <p:nvPr/>
        </p:nvSpPr>
        <p:spPr>
          <a:xfrm>
            <a:off x="5436708" y="1779104"/>
            <a:ext cx="6755292" cy="1703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dirty="0"/>
              <a:t>Human bone apatite</a:t>
            </a:r>
            <a:r>
              <a:rPr lang="en-IN" dirty="0"/>
              <a:t>: Ca</a:t>
            </a:r>
            <a:r>
              <a:rPr lang="en-IN" baseline="-25000" dirty="0"/>
              <a:t>8.1</a:t>
            </a:r>
            <a:r>
              <a:rPr lang="en-IN" dirty="0"/>
              <a:t> Mg</a:t>
            </a:r>
            <a:r>
              <a:rPr lang="en-IN" baseline="-25000" dirty="0"/>
              <a:t>0.2</a:t>
            </a:r>
            <a:r>
              <a:rPr lang="en-IN" dirty="0"/>
              <a:t> (PO</a:t>
            </a:r>
            <a:r>
              <a:rPr lang="en-IN" baseline="-25000" dirty="0"/>
              <a:t>4</a:t>
            </a:r>
            <a:r>
              <a:rPr lang="en-IN" dirty="0"/>
              <a:t>)</a:t>
            </a:r>
            <a:r>
              <a:rPr lang="en-IN" baseline="-25000" dirty="0"/>
              <a:t>4.3</a:t>
            </a:r>
            <a:r>
              <a:rPr lang="en-IN" dirty="0"/>
              <a:t> (HPO</a:t>
            </a:r>
            <a:r>
              <a:rPr lang="en-IN" baseline="-25000" dirty="0"/>
              <a:t>4</a:t>
            </a:r>
            <a:r>
              <a:rPr lang="en-IN" dirty="0"/>
              <a:t>)</a:t>
            </a:r>
            <a:r>
              <a:rPr lang="en-IN" baseline="-25000" dirty="0"/>
              <a:t>0.5</a:t>
            </a:r>
            <a:r>
              <a:rPr lang="en-IN" dirty="0"/>
              <a:t> (CO</a:t>
            </a:r>
            <a:r>
              <a:rPr lang="en-IN" baseline="-25000" dirty="0"/>
              <a:t>3</a:t>
            </a:r>
            <a:r>
              <a:rPr lang="en-IN" dirty="0"/>
              <a:t>)</a:t>
            </a:r>
            <a:r>
              <a:rPr lang="en-IN" baseline="-25000" dirty="0"/>
              <a:t>1.2</a:t>
            </a:r>
            <a:r>
              <a:rPr lang="en-IN" dirty="0"/>
              <a:t> (OH)</a:t>
            </a:r>
            <a:r>
              <a:rPr lang="en-IN" baseline="-25000" dirty="0"/>
              <a:t>0.3</a:t>
            </a:r>
          </a:p>
          <a:p>
            <a:pPr>
              <a:lnSpc>
                <a:spcPct val="150000"/>
              </a:lnSpc>
            </a:pPr>
            <a:r>
              <a:rPr lang="en-IN" b="1" dirty="0"/>
              <a:t>Human dentine apatite</a:t>
            </a:r>
            <a:r>
              <a:rPr lang="en-IN" dirty="0"/>
              <a:t>: Ca</a:t>
            </a:r>
            <a:r>
              <a:rPr lang="en-IN" baseline="-25000" dirty="0"/>
              <a:t>8.0</a:t>
            </a:r>
            <a:r>
              <a:rPr lang="en-IN" dirty="0"/>
              <a:t> Mg</a:t>
            </a:r>
            <a:r>
              <a:rPr lang="en-IN" baseline="-25000" dirty="0"/>
              <a:t>0.4</a:t>
            </a:r>
            <a:r>
              <a:rPr lang="en-IN" dirty="0"/>
              <a:t> (PO</a:t>
            </a:r>
            <a:r>
              <a:rPr lang="en-IN" baseline="-25000" dirty="0"/>
              <a:t>4</a:t>
            </a:r>
            <a:r>
              <a:rPr lang="en-IN" dirty="0"/>
              <a:t>)</a:t>
            </a:r>
            <a:r>
              <a:rPr lang="en-IN" baseline="-25000" dirty="0"/>
              <a:t>4.4</a:t>
            </a:r>
            <a:r>
              <a:rPr lang="en-IN" dirty="0"/>
              <a:t> (HPO</a:t>
            </a:r>
            <a:r>
              <a:rPr lang="en-IN" baseline="-25000" dirty="0"/>
              <a:t>4</a:t>
            </a:r>
            <a:r>
              <a:rPr lang="en-IN" dirty="0"/>
              <a:t>)</a:t>
            </a:r>
            <a:r>
              <a:rPr lang="en-IN" baseline="-25000" dirty="0"/>
              <a:t>0.7</a:t>
            </a:r>
            <a:r>
              <a:rPr lang="en-IN" dirty="0"/>
              <a:t> (CO</a:t>
            </a:r>
            <a:r>
              <a:rPr lang="en-IN" baseline="-25000" dirty="0"/>
              <a:t>3</a:t>
            </a:r>
            <a:r>
              <a:rPr lang="en-IN" dirty="0"/>
              <a:t>)</a:t>
            </a:r>
            <a:r>
              <a:rPr lang="en-IN" baseline="-25000" dirty="0"/>
              <a:t>0.9</a:t>
            </a:r>
            <a:r>
              <a:rPr lang="en-IN" dirty="0"/>
              <a:t> (OH)</a:t>
            </a:r>
            <a:r>
              <a:rPr lang="en-IN" baseline="-25000" dirty="0"/>
              <a:t>0.4</a:t>
            </a:r>
          </a:p>
          <a:p>
            <a:pPr>
              <a:lnSpc>
                <a:spcPct val="150000"/>
              </a:lnSpc>
            </a:pPr>
            <a:r>
              <a:rPr lang="en-IN" b="1" dirty="0"/>
              <a:t>Human enamel apatite</a:t>
            </a:r>
            <a:r>
              <a:rPr lang="en-IN" dirty="0"/>
              <a:t>: Ca</a:t>
            </a:r>
            <a:r>
              <a:rPr lang="en-IN" baseline="-25000" dirty="0"/>
              <a:t>8.8</a:t>
            </a:r>
            <a:r>
              <a:rPr lang="en-IN" dirty="0"/>
              <a:t> Mg</a:t>
            </a:r>
            <a:r>
              <a:rPr lang="en-IN" baseline="-25000" dirty="0"/>
              <a:t>0.1</a:t>
            </a:r>
            <a:r>
              <a:rPr lang="en-IN" dirty="0"/>
              <a:t> (PO</a:t>
            </a:r>
            <a:r>
              <a:rPr lang="en-IN" baseline="-25000" dirty="0"/>
              <a:t>4</a:t>
            </a:r>
            <a:r>
              <a:rPr lang="en-IN" dirty="0"/>
              <a:t>)</a:t>
            </a:r>
            <a:r>
              <a:rPr lang="en-IN" baseline="-25000" dirty="0"/>
              <a:t>4.9</a:t>
            </a:r>
            <a:r>
              <a:rPr lang="en-IN" dirty="0"/>
              <a:t> (HPO</a:t>
            </a:r>
            <a:r>
              <a:rPr lang="en-IN" baseline="-25000" dirty="0"/>
              <a:t>4</a:t>
            </a:r>
            <a:r>
              <a:rPr lang="en-IN" dirty="0"/>
              <a:t>)</a:t>
            </a:r>
            <a:r>
              <a:rPr lang="en-IN" baseline="-25000" dirty="0"/>
              <a:t>0.6</a:t>
            </a:r>
            <a:r>
              <a:rPr lang="en-IN" dirty="0"/>
              <a:t> (CO</a:t>
            </a:r>
            <a:r>
              <a:rPr lang="en-IN" baseline="-25000" dirty="0"/>
              <a:t>3</a:t>
            </a:r>
            <a:r>
              <a:rPr lang="en-IN" dirty="0"/>
              <a:t>)</a:t>
            </a:r>
            <a:r>
              <a:rPr lang="en-IN" baseline="-25000" dirty="0"/>
              <a:t>0.5</a:t>
            </a:r>
            <a:r>
              <a:rPr lang="en-IN" dirty="0"/>
              <a:t> (OH)</a:t>
            </a:r>
            <a:r>
              <a:rPr lang="en-IN" baseline="-25000" dirty="0"/>
              <a:t>0.9</a:t>
            </a:r>
            <a:endParaRPr lang="en-IN" dirty="0"/>
          </a:p>
          <a:p>
            <a:pPr>
              <a:lnSpc>
                <a:spcPct val="150000"/>
              </a:lnSpc>
            </a:pP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018689-37DC-4704-94CD-7F379994D88C}"/>
              </a:ext>
            </a:extLst>
          </p:cNvPr>
          <p:cNvSpPr txBox="1"/>
          <p:nvPr/>
        </p:nvSpPr>
        <p:spPr>
          <a:xfrm>
            <a:off x="5532600" y="3429000"/>
            <a:ext cx="65635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N, O and C constitute the main organic component of the </a:t>
            </a:r>
            <a:r>
              <a:rPr lang="en-IN" dirty="0" err="1"/>
              <a:t>apatites</a:t>
            </a:r>
            <a:r>
              <a:rPr lang="en-IN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Ca , P, carbonates and trace elements constitute the bulk of the inorganic constituent of bones and teeth.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Due to the presence of minor and trace elements no exact chemical formula for biological </a:t>
            </a:r>
            <a:r>
              <a:rPr lang="en-IN" dirty="0" err="1"/>
              <a:t>apatites</a:t>
            </a:r>
            <a:r>
              <a:rPr lang="en-IN" dirty="0"/>
              <a:t> are available.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The average composition has been derived based on the simplified model which do not account for the presence of type A carbonate replacing OH</a:t>
            </a:r>
            <a:r>
              <a:rPr lang="en-IN" baseline="30000" dirty="0"/>
              <a:t>-</a:t>
            </a:r>
            <a:r>
              <a:rPr lang="en-IN" dirty="0"/>
              <a:t> ions and the sodium content.</a:t>
            </a:r>
          </a:p>
        </p:txBody>
      </p:sp>
    </p:spTree>
    <p:extLst>
      <p:ext uri="{BB962C8B-B14F-4D97-AF65-F5344CB8AC3E}">
        <p14:creationId xmlns:p14="http://schemas.microsoft.com/office/powerpoint/2010/main" val="2075176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D05E6-5605-4C4D-9C51-C7320C267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Interest in Bones and Teeth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F3840D4-58EB-42FA-B8F6-19779E52D3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7791088"/>
              </p:ext>
            </p:extLst>
          </p:nvPr>
        </p:nvGraphicFramePr>
        <p:xfrm>
          <a:off x="2065106" y="1900719"/>
          <a:ext cx="8527550" cy="47240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7465">
                  <a:extLst>
                    <a:ext uri="{9D8B030D-6E8A-4147-A177-3AD203B41FA5}">
                      <a16:colId xmlns:a16="http://schemas.microsoft.com/office/drawing/2014/main" val="996889339"/>
                    </a:ext>
                  </a:extLst>
                </a:gridCol>
                <a:gridCol w="1473089">
                  <a:extLst>
                    <a:ext uri="{9D8B030D-6E8A-4147-A177-3AD203B41FA5}">
                      <a16:colId xmlns:a16="http://schemas.microsoft.com/office/drawing/2014/main" val="2170219999"/>
                    </a:ext>
                  </a:extLst>
                </a:gridCol>
                <a:gridCol w="3288081">
                  <a:extLst>
                    <a:ext uri="{9D8B030D-6E8A-4147-A177-3AD203B41FA5}">
                      <a16:colId xmlns:a16="http://schemas.microsoft.com/office/drawing/2014/main" val="3796420119"/>
                    </a:ext>
                  </a:extLst>
                </a:gridCol>
                <a:gridCol w="2978915">
                  <a:extLst>
                    <a:ext uri="{9D8B030D-6E8A-4147-A177-3AD203B41FA5}">
                      <a16:colId xmlns:a16="http://schemas.microsoft.com/office/drawing/2014/main" val="890552999"/>
                    </a:ext>
                  </a:extLst>
                </a:gridCol>
              </a:tblGrid>
              <a:tr h="3800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S. No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Diff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Bone and Dentine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Enamel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187084"/>
                  </a:ext>
                </a:extLst>
              </a:tr>
              <a:tr h="88593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Carbon Content</a:t>
                      </a:r>
                      <a:endParaRPr lang="en-IN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High carbonate content and higher number of inorganic substitutions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Low carbonate content and lower number of substitutions.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164968"/>
                  </a:ext>
                </a:extLst>
              </a:tr>
              <a:tr h="7483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Organic Content</a:t>
                      </a:r>
                      <a:endParaRPr lang="en-IN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Cells, Organic tissues, non-collagenous proteins are present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 organic content &lt;3%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047770"/>
                  </a:ext>
                </a:extLst>
              </a:tr>
              <a:tr h="1897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Structure</a:t>
                      </a:r>
                      <a:endParaRPr lang="en-IN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Plate like nanocrystals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Needle like nanocrystals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17986"/>
                  </a:ext>
                </a:extLst>
              </a:tr>
              <a:tr h="3663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Dimension</a:t>
                      </a:r>
                      <a:endParaRPr lang="en-IN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 nm x 25 nm x 10 nm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Dimensions vary with species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718914"/>
                  </a:ext>
                </a:extLst>
              </a:tr>
              <a:tr h="7483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Packing</a:t>
                      </a:r>
                      <a:endParaRPr lang="en-IN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Agglomerated as parallel platelet crystals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Organized as rods of densely packed structures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29173"/>
                  </a:ext>
                </a:extLst>
              </a:tr>
              <a:tr h="3800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6.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Regeneration</a:t>
                      </a:r>
                      <a:endParaRPr lang="en-IN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Can be regenerated over time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Very low regenerative power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132388"/>
                  </a:ext>
                </a:extLst>
              </a:tr>
              <a:tr h="3800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Hardness</a:t>
                      </a:r>
                      <a:endParaRPr lang="en-IN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1-2 GPa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3.5-5.0 </a:t>
                      </a:r>
                      <a:r>
                        <a:rPr lang="en-IN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GPa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764996"/>
                  </a:ext>
                </a:extLst>
              </a:tr>
              <a:tr h="5856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8.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Elastic modulus</a:t>
                      </a:r>
                      <a:endParaRPr lang="en-IN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17-23 GPa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80-100 </a:t>
                      </a:r>
                      <a:r>
                        <a:rPr lang="en-IN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GPa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0359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1140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99670-1FFF-4217-97E7-8119A965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Demineralization in Teeth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C1250-2CA0-475C-BD64-349520DC0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2758" y="1902848"/>
            <a:ext cx="6120765" cy="3553735"/>
          </a:xfrm>
        </p:spPr>
        <p:txBody>
          <a:bodyPr>
            <a:normAutofit/>
          </a:bodyPr>
          <a:lstStyle/>
          <a:p>
            <a:r>
              <a:rPr lang="en-IN" dirty="0"/>
              <a:t>Demineralization is a process which reduces the number of mineral ions from HAP crystals of in the hard tissues, for example, in enamel, dentin, and bone.</a:t>
            </a:r>
          </a:p>
          <a:p>
            <a:r>
              <a:rPr lang="en-IN" dirty="0"/>
              <a:t>It leads to a substantial loss of mineral ions from the surface of the tissue. In teeth, it leads to the cavities and tooth decay whereas in the bone, it leads to osteoporosis.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24427-D3CA-4AFF-A291-7FCD505A4B5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385" y="2076450"/>
            <a:ext cx="4782820" cy="2000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F0D52E-56B6-490C-B8B0-530C933B498C}"/>
              </a:ext>
            </a:extLst>
          </p:cNvPr>
          <p:cNvSpPr txBox="1"/>
          <p:nvPr/>
        </p:nvSpPr>
        <p:spPr>
          <a:xfrm>
            <a:off x="7553739" y="4263890"/>
            <a:ext cx="4353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Example of tooth decay on the left and a healthy tooth on the right (from http://giggag.com/post/36353)</a:t>
            </a:r>
          </a:p>
          <a:p>
            <a:endParaRPr lang="en-IN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79F711-836D-438F-99FF-B49F420DD7B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096" y="4882738"/>
            <a:ext cx="6120765" cy="17208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6B05D6-E949-45F0-8E46-D68454630F7A}"/>
              </a:ext>
            </a:extLst>
          </p:cNvPr>
          <p:cNvSpPr txBox="1"/>
          <p:nvPr/>
        </p:nvSpPr>
        <p:spPr>
          <a:xfrm>
            <a:off x="3508511" y="6641656"/>
            <a:ext cx="5560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Y.-F. Ren. (The Academy of Dental Therapeutics and Stomatology, 2011), pp. 76-82.</a:t>
            </a:r>
          </a:p>
        </p:txBody>
      </p:sp>
    </p:spTree>
    <p:extLst>
      <p:ext uri="{BB962C8B-B14F-4D97-AF65-F5344CB8AC3E}">
        <p14:creationId xmlns:p14="http://schemas.microsoft.com/office/powerpoint/2010/main" val="795283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DCA1D-35F5-4079-AC4B-F962D2963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Causes of Demineralization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04716-568C-40E1-9765-D10C7C25F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16426"/>
            <a:ext cx="5416826" cy="4124739"/>
          </a:xfrm>
        </p:spPr>
        <p:txBody>
          <a:bodyPr/>
          <a:lstStyle/>
          <a:p>
            <a:r>
              <a:rPr lang="en-IN" dirty="0"/>
              <a:t>Causes of Demineralization </a:t>
            </a:r>
          </a:p>
          <a:p>
            <a:pPr lvl="1"/>
            <a:r>
              <a:rPr lang="en-IN" dirty="0"/>
              <a:t>Dietary acid consumed via food or drinks.</a:t>
            </a:r>
          </a:p>
          <a:p>
            <a:pPr lvl="1"/>
            <a:r>
              <a:rPr lang="en-IN" dirty="0"/>
              <a:t>Microbial attack from bacteria present in the mouth.</a:t>
            </a:r>
          </a:p>
          <a:p>
            <a:r>
              <a:rPr lang="en-IN" dirty="0"/>
              <a:t>The critical threshold pH that has been known to cause demineralization is 5.5.</a:t>
            </a:r>
          </a:p>
          <a:p>
            <a:r>
              <a:rPr lang="en-IN" i="1" dirty="0"/>
              <a:t>Streptococcus </a:t>
            </a:r>
            <a:r>
              <a:rPr lang="en-IN" i="1" dirty="0" err="1"/>
              <a:t>mutans</a:t>
            </a:r>
            <a:r>
              <a:rPr lang="en-IN" dirty="0"/>
              <a:t>, Streptococcus </a:t>
            </a:r>
            <a:r>
              <a:rPr lang="en-IN" dirty="0" err="1"/>
              <a:t>sobrinus</a:t>
            </a:r>
            <a:r>
              <a:rPr lang="en-IN" dirty="0"/>
              <a:t> and </a:t>
            </a:r>
            <a:r>
              <a:rPr lang="en-IN" i="1" dirty="0"/>
              <a:t>Lactobacillus </a:t>
            </a:r>
            <a:r>
              <a:rPr lang="en-IN" dirty="0"/>
              <a:t>are carcinogenic pathogens which can withstand very low levels of </a:t>
            </a:r>
            <a:r>
              <a:rPr lang="en-IN" dirty="0" err="1"/>
              <a:t>pH.</a:t>
            </a:r>
            <a:r>
              <a:rPr lang="en-IN" dirty="0"/>
              <a:t> The acid softens the tissues by solubilizing the calcium and the phosphates.  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311C5-299E-489C-9A1D-7B23AF9AFBA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661" y="1928191"/>
            <a:ext cx="4780722" cy="36874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E4AE06-F077-4EF7-8491-0DD432B7B330}"/>
              </a:ext>
            </a:extLst>
          </p:cNvPr>
          <p:cNvSpPr txBox="1"/>
          <p:nvPr/>
        </p:nvSpPr>
        <p:spPr>
          <a:xfrm>
            <a:off x="7342047" y="5756701"/>
            <a:ext cx="4286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Change in calcium concentration as a function of time. H. C. Margolis, E. C. Moreno, Kinetics of hydroxyapatite dissolution in acetic, lactic, and phosphoric acid solutions. </a:t>
            </a:r>
            <a:r>
              <a:rPr lang="en-IN" sz="1200" i="1" dirty="0"/>
              <a:t>Calcified tissue international</a:t>
            </a:r>
            <a:r>
              <a:rPr lang="en-IN" sz="1200" dirty="0"/>
              <a:t> </a:t>
            </a:r>
            <a:r>
              <a:rPr lang="en-IN" sz="1200" b="1" dirty="0"/>
              <a:t>50</a:t>
            </a:r>
            <a:r>
              <a:rPr lang="en-IN" sz="1200" dirty="0"/>
              <a:t>, 137-143 (1992).</a:t>
            </a:r>
          </a:p>
        </p:txBody>
      </p:sp>
    </p:spTree>
    <p:extLst>
      <p:ext uri="{BB962C8B-B14F-4D97-AF65-F5344CB8AC3E}">
        <p14:creationId xmlns:p14="http://schemas.microsoft.com/office/powerpoint/2010/main" val="683165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41801-4D40-4C06-823A-4AD00A8B4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Acid Dissolution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424CC-A938-4822-B5F3-98817F1E1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6252" y="1779103"/>
            <a:ext cx="6460435" cy="4393097"/>
          </a:xfrm>
        </p:spPr>
        <p:txBody>
          <a:bodyPr>
            <a:normAutofit lnSpcReduction="10000"/>
          </a:bodyPr>
          <a:lstStyle/>
          <a:p>
            <a:r>
              <a:rPr lang="en-IN" dirty="0"/>
              <a:t>Direct Pathway:</a:t>
            </a:r>
          </a:p>
          <a:p>
            <a:pPr lvl="1"/>
            <a:r>
              <a:rPr lang="en-IN" dirty="0"/>
              <a:t>Hydronium ions from the acids bond with phosphate and carbonate in the enamel.</a:t>
            </a:r>
          </a:p>
          <a:p>
            <a:pPr lvl="1"/>
            <a:r>
              <a:rPr lang="en-IN" dirty="0"/>
              <a:t>Anions are released in the solution as a result of chemical etching.</a:t>
            </a:r>
          </a:p>
          <a:p>
            <a:r>
              <a:rPr lang="en-IN" dirty="0"/>
              <a:t>Chelation:</a:t>
            </a:r>
          </a:p>
          <a:p>
            <a:pPr lvl="1"/>
            <a:r>
              <a:rPr lang="en-IN" dirty="0"/>
              <a:t>The COOH group of an acid like citric acid or phosphate acid, is dissociated to form H</a:t>
            </a:r>
            <a:r>
              <a:rPr lang="en-IN" baseline="30000" dirty="0"/>
              <a:t>+</a:t>
            </a:r>
            <a:r>
              <a:rPr lang="en-IN" dirty="0"/>
              <a:t> and H</a:t>
            </a:r>
            <a:r>
              <a:rPr lang="en-IN" baseline="-25000" dirty="0"/>
              <a:t>3</a:t>
            </a:r>
            <a:r>
              <a:rPr lang="en-IN" dirty="0"/>
              <a:t>O</a:t>
            </a:r>
            <a:r>
              <a:rPr lang="en-IN" baseline="30000" dirty="0"/>
              <a:t>+</a:t>
            </a:r>
            <a:r>
              <a:rPr lang="en-IN" dirty="0"/>
              <a:t>.</a:t>
            </a:r>
          </a:p>
          <a:p>
            <a:pPr lvl="1"/>
            <a:r>
              <a:rPr lang="en-IN" dirty="0"/>
              <a:t>This happens via the formation of soluble chelate complex with three calcium ions and is strictly dependent on the strength of the anion.</a:t>
            </a:r>
          </a:p>
          <a:p>
            <a:pPr lvl="1"/>
            <a:r>
              <a:rPr lang="en-IN" dirty="0"/>
              <a:t>This results in a COO</a:t>
            </a:r>
            <a:r>
              <a:rPr lang="en-IN" baseline="30000" dirty="0"/>
              <a:t>- </a:t>
            </a:r>
            <a:r>
              <a:rPr lang="en-IN" dirty="0"/>
              <a:t>anion to cause calcium chelation. </a:t>
            </a:r>
          </a:p>
          <a:p>
            <a:pPr lvl="1"/>
            <a:endParaRPr lang="en-IN" dirty="0"/>
          </a:p>
          <a:p>
            <a:pPr lvl="1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E4D20C-B21B-4AF6-80E0-5B9616724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1833" y="1677260"/>
            <a:ext cx="4400776" cy="415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3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EB451-3678-4655-8BB7-97A970B1D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Remineralization of Teeth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8A4A2-9E46-41E0-978B-E87C5D4F1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488" y="2171700"/>
            <a:ext cx="4924212" cy="3581400"/>
          </a:xfrm>
        </p:spPr>
        <p:txBody>
          <a:bodyPr/>
          <a:lstStyle/>
          <a:p>
            <a:r>
              <a:rPr lang="en-IN" dirty="0"/>
              <a:t>The process of arresting and reversing the demineralization is called Remineralization.</a:t>
            </a:r>
          </a:p>
          <a:p>
            <a:r>
              <a:rPr lang="en-IN" dirty="0"/>
              <a:t>Demineralization can be arrested particularly in the early stages of tooth decay. </a:t>
            </a:r>
          </a:p>
          <a:p>
            <a:r>
              <a:rPr lang="en-IN" dirty="0"/>
              <a:t>Some of the techniques involves fluoride therapy, diet control, probiotic bacteria and the use of dental fillers containing HAP or other calcium phosphate compounds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AE9134-5816-4807-BAED-2555EC7F4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302" y="2057702"/>
            <a:ext cx="5834751" cy="32100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9FB6DD-B6A5-401B-AC5A-E5D41711183C}"/>
              </a:ext>
            </a:extLst>
          </p:cNvPr>
          <p:cNvSpPr txBox="1"/>
          <p:nvPr/>
        </p:nvSpPr>
        <p:spPr>
          <a:xfrm>
            <a:off x="7716997" y="5335656"/>
            <a:ext cx="30605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http://www.dimensionsofdentalhygiene.com/2009/07_July/Features/The_Dynamic_Process_of_Demineralization_and_Remineralization.aspx</a:t>
            </a:r>
          </a:p>
        </p:txBody>
      </p:sp>
    </p:spTree>
    <p:extLst>
      <p:ext uri="{BB962C8B-B14F-4D97-AF65-F5344CB8AC3E}">
        <p14:creationId xmlns:p14="http://schemas.microsoft.com/office/powerpoint/2010/main" val="4190910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92FD4-0BF6-46B8-B0A3-9EE2C0657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8F276-5688-4829-ADAF-730E8C1AF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00809"/>
            <a:ext cx="10336696" cy="545658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70000"/>
              </a:lnSpc>
            </a:pPr>
            <a:r>
              <a:rPr lang="en-IN" sz="3200" dirty="0"/>
              <a:t>Calcium Phosphates</a:t>
            </a:r>
          </a:p>
          <a:p>
            <a:pPr>
              <a:lnSpc>
                <a:spcPct val="170000"/>
              </a:lnSpc>
            </a:pPr>
            <a:r>
              <a:rPr lang="en-IN" sz="3200" dirty="0"/>
              <a:t>Hydroxyapatite</a:t>
            </a:r>
          </a:p>
          <a:p>
            <a:pPr>
              <a:lnSpc>
                <a:spcPct val="170000"/>
              </a:lnSpc>
            </a:pPr>
            <a:r>
              <a:rPr lang="en-IN" sz="3200" dirty="0"/>
              <a:t>Teeth and Bone composition</a:t>
            </a:r>
          </a:p>
          <a:p>
            <a:pPr>
              <a:lnSpc>
                <a:spcPct val="170000"/>
              </a:lnSpc>
            </a:pPr>
            <a:r>
              <a:rPr lang="en-IN" sz="3200" dirty="0"/>
              <a:t>Demineralization </a:t>
            </a:r>
          </a:p>
          <a:p>
            <a:pPr>
              <a:lnSpc>
                <a:spcPct val="170000"/>
              </a:lnSpc>
            </a:pPr>
            <a:r>
              <a:rPr lang="en-IN" sz="3200" dirty="0"/>
              <a:t>Remineralization</a:t>
            </a:r>
          </a:p>
          <a:p>
            <a:pPr>
              <a:lnSpc>
                <a:spcPct val="170000"/>
              </a:lnSpc>
            </a:pPr>
            <a:r>
              <a:rPr lang="en-IN" sz="3200" dirty="0"/>
              <a:t>Conclusion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6D2D47-F10C-4C10-B680-CFF04B6B4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475" y="1615710"/>
            <a:ext cx="5397821" cy="1813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983C33-0912-4460-B0A6-E69679B158E5}"/>
              </a:ext>
            </a:extLst>
          </p:cNvPr>
          <p:cNvSpPr txBox="1"/>
          <p:nvPr/>
        </p:nvSpPr>
        <p:spPr>
          <a:xfrm>
            <a:off x="7315200" y="5724940"/>
            <a:ext cx="3657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SEM pictures of HAP </a:t>
            </a:r>
            <a:r>
              <a:rPr lang="en-IN" sz="1200" dirty="0" err="1"/>
              <a:t>bioceramics</a:t>
            </a:r>
            <a:r>
              <a:rPr lang="en-IN" sz="1200" dirty="0"/>
              <a:t> sintered at two temperature. 10nm. (</a:t>
            </a:r>
            <a:r>
              <a:rPr lang="en-IN" sz="1200" dirty="0" err="1"/>
              <a:t>Dorozhkin</a:t>
            </a:r>
            <a:r>
              <a:rPr lang="en-IN" sz="1200" dirty="0"/>
              <a:t> 2010)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38913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6ACBF-B304-4E14-8C48-6F4E539E5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Remineralization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C2583-9CFD-4E4A-9DD4-6AE5FD8C1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3852" y="1848678"/>
            <a:ext cx="6062870" cy="4939748"/>
          </a:xfrm>
        </p:spPr>
        <p:txBody>
          <a:bodyPr>
            <a:normAutofit/>
          </a:bodyPr>
          <a:lstStyle/>
          <a:p>
            <a:r>
              <a:rPr lang="en-IN" b="1" dirty="0"/>
              <a:t>Fluoride Therapy</a:t>
            </a:r>
            <a:r>
              <a:rPr lang="en-IN" dirty="0"/>
              <a:t>:</a:t>
            </a:r>
          </a:p>
          <a:p>
            <a:pPr lvl="1"/>
            <a:r>
              <a:rPr lang="en-IN" dirty="0"/>
              <a:t>Fluorides are the most favoured </a:t>
            </a:r>
            <a:r>
              <a:rPr lang="en-IN" dirty="0" err="1"/>
              <a:t>remineralizing</a:t>
            </a:r>
            <a:r>
              <a:rPr lang="en-IN" dirty="0"/>
              <a:t> agent. </a:t>
            </a:r>
          </a:p>
          <a:p>
            <a:pPr lvl="1"/>
            <a:r>
              <a:rPr lang="en-IN" dirty="0"/>
              <a:t>Fluorine displaces the calcium present in the biologically occurring HAP, forming fluorapatite (FAP).</a:t>
            </a:r>
          </a:p>
          <a:p>
            <a:pPr lvl="1"/>
            <a:r>
              <a:rPr lang="en-IN" dirty="0"/>
              <a:t>decrease the enzymatic activity of the bacteria which produces lactic acid and act as catalyst to increase rate of mineralization.</a:t>
            </a:r>
          </a:p>
          <a:p>
            <a:r>
              <a:rPr lang="en-IN" dirty="0"/>
              <a:t>It is therefore, that fluorine is added to the drinking water. The Fluoride assists remineralization of enamel by acting as a catalyst with the phosphate ions dissolved in the saliva. Care should be taken not to exceed the overuse of fluoride. </a:t>
            </a:r>
          </a:p>
          <a:p>
            <a:endParaRPr lang="en-IN" sz="1800" dirty="0"/>
          </a:p>
          <a:p>
            <a:pPr lvl="1"/>
            <a:endParaRPr lang="en-IN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684F879-35C1-418D-8A1C-5D57F65ADF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2034060"/>
              </p:ext>
            </p:extLst>
          </p:nvPr>
        </p:nvGraphicFramePr>
        <p:xfrm>
          <a:off x="6768549" y="1848678"/>
          <a:ext cx="5526155" cy="4224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9216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52D75-BD5E-4DBB-BD0A-C43AB8C83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Remineralization Techniques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2EFD9-F7C5-4961-866A-17A731712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171700"/>
            <a:ext cx="4625009" cy="4159526"/>
          </a:xfrm>
        </p:spPr>
        <p:txBody>
          <a:bodyPr>
            <a:normAutofit/>
          </a:bodyPr>
          <a:lstStyle/>
          <a:p>
            <a:r>
              <a:rPr lang="en-IN" sz="2100" b="1" dirty="0"/>
              <a:t>Composites containing Hydroxyapatite:</a:t>
            </a:r>
          </a:p>
          <a:p>
            <a:pPr lvl="1"/>
            <a:r>
              <a:rPr lang="en-IN" sz="2100" dirty="0"/>
              <a:t>Amorphous Carbonate Phosphate (ACP) releases significant amount of calcium and phosphate ions, thus arresting demineralization.</a:t>
            </a:r>
          </a:p>
          <a:p>
            <a:pPr lvl="1"/>
            <a:r>
              <a:rPr lang="en-IN" sz="2100" dirty="0"/>
              <a:t>Coupling agent such as silicon and zirconium enhanced the remineralization potential of ACP. </a:t>
            </a:r>
            <a:endParaRPr lang="en-IN" sz="2100" b="1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CA966C6-579B-4723-9B06-353833EE9E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5736154"/>
              </p:ext>
            </p:extLst>
          </p:nvPr>
        </p:nvGraphicFramePr>
        <p:xfrm>
          <a:off x="5456583" y="1918252"/>
          <a:ext cx="6520070" cy="47310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6DB6B70-636B-4844-A555-50F6F10EFC90}"/>
              </a:ext>
            </a:extLst>
          </p:cNvPr>
          <p:cNvSpPr txBox="1"/>
          <p:nvPr/>
        </p:nvSpPr>
        <p:spPr>
          <a:xfrm>
            <a:off x="5634684" y="1548920"/>
            <a:ext cx="6232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General Regimen for carrying out remineralization experiment</a:t>
            </a:r>
            <a:r>
              <a:rPr lang="en-IN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604172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789B1-29A7-4F21-B53F-D65C5F62E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Remineralization studies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3542A-AB99-4EB8-8696-39E9D5509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25655"/>
            <a:ext cx="10257183" cy="2226365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Specimen placed in 15 ml of demineralizing solution of the composition 2.2 </a:t>
            </a:r>
            <a:r>
              <a:rPr lang="en-IN" dirty="0" err="1"/>
              <a:t>mM</a:t>
            </a:r>
            <a:r>
              <a:rPr lang="en-IN" dirty="0"/>
              <a:t> </a:t>
            </a:r>
            <a:r>
              <a:rPr lang="en-IN" dirty="0" err="1"/>
              <a:t>CaCl</a:t>
            </a:r>
            <a:r>
              <a:rPr lang="en-IN" dirty="0"/>
              <a:t> </a:t>
            </a:r>
            <a:r>
              <a:rPr lang="en-IN" baseline="-25000" dirty="0"/>
              <a:t>2</a:t>
            </a:r>
            <a:r>
              <a:rPr lang="en-IN" dirty="0"/>
              <a:t> , 0.05 M lactic acid, and 0.5 ppm F</a:t>
            </a:r>
            <a:r>
              <a:rPr lang="en-IN" baseline="30000" dirty="0"/>
              <a:t>-</a:t>
            </a:r>
            <a:r>
              <a:rPr lang="en-IN" dirty="0"/>
              <a:t> adjusted to pH 4.5 with 50% </a:t>
            </a:r>
            <a:r>
              <a:rPr lang="en-IN" dirty="0" err="1"/>
              <a:t>NaOH</a:t>
            </a:r>
            <a:r>
              <a:rPr lang="en-IN" dirty="0"/>
              <a:t> for 48 hours. </a:t>
            </a:r>
          </a:p>
          <a:p>
            <a:r>
              <a:rPr lang="en-IN" b="1" dirty="0"/>
              <a:t>Remineralization regimen (</a:t>
            </a:r>
            <a:r>
              <a:rPr lang="en-IN" dirty="0"/>
              <a:t>Two solutions were prepared</a:t>
            </a:r>
            <a:r>
              <a:rPr lang="en-IN" b="1" dirty="0"/>
              <a:t>):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IN" dirty="0"/>
              <a:t>Demineralized specimens were coated with 10% aqueous slurry of nanohydroxyapatite and immersed in artificial saliva for 10 days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IN" dirty="0"/>
              <a:t>2% neutral sodium fluoride solution was prepared by dissolving 20 g of sodium fluoride powder in 1 l of distilled water for 10 days.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2BD992-1DD6-4302-BCE1-36B088226D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08" y="4102396"/>
            <a:ext cx="697727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772E0D-6E88-4826-B121-23D3C89A944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08" y="5367172"/>
            <a:ext cx="697727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BA7D2F-4830-48C5-BAC0-69388091E6FB}"/>
              </a:ext>
            </a:extLst>
          </p:cNvPr>
          <p:cNvSpPr txBox="1"/>
          <p:nvPr/>
        </p:nvSpPr>
        <p:spPr>
          <a:xfrm>
            <a:off x="1849302" y="4991388"/>
            <a:ext cx="5262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Surface zone mineral content of the enamel before and after remineralization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72BB43-2E5F-46E8-BB64-D744AB78369F}"/>
              </a:ext>
            </a:extLst>
          </p:cNvPr>
          <p:cNvSpPr txBox="1"/>
          <p:nvPr/>
        </p:nvSpPr>
        <p:spPr>
          <a:xfrm>
            <a:off x="2613469" y="6348723"/>
            <a:ext cx="3558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Enamel thickness before and after remineralization 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4730A3B9-1CF7-4C19-B286-08B16F5E3F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6718650"/>
              </p:ext>
            </p:extLst>
          </p:nvPr>
        </p:nvGraphicFramePr>
        <p:xfrm>
          <a:off x="991708" y="3429000"/>
          <a:ext cx="875752" cy="7091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57923C93-6045-40F1-B45A-C741809AA1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9326737"/>
              </p:ext>
            </p:extLst>
          </p:nvPr>
        </p:nvGraphicFramePr>
        <p:xfrm>
          <a:off x="8007627" y="3844809"/>
          <a:ext cx="4184373" cy="29519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314357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251F1-EED8-4465-81E9-B25D67F7F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Remineralization studies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818A4-8961-4ED9-BA7D-BDA8426B0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Remineralization by Artificial saliva. Specimens were divided into 3 groups: </a:t>
            </a:r>
          </a:p>
          <a:p>
            <a:pPr lvl="1"/>
            <a:r>
              <a:rPr lang="en-IN" dirty="0"/>
              <a:t>Group A: distilled and deionized water group (the DDW group, negative control)</a:t>
            </a:r>
          </a:p>
          <a:p>
            <a:pPr lvl="1"/>
            <a:r>
              <a:rPr lang="en-IN" dirty="0"/>
              <a:t>Group B was a CPP-ACP creme group (the CPP-ACP group, the test group)</a:t>
            </a:r>
          </a:p>
          <a:p>
            <a:pPr lvl="1"/>
            <a:r>
              <a:rPr lang="en-IN" dirty="0"/>
              <a:t>Group C was the 500 ppm </a:t>
            </a:r>
            <a:r>
              <a:rPr lang="en-IN" dirty="0" err="1"/>
              <a:t>NaF</a:t>
            </a:r>
            <a:r>
              <a:rPr lang="en-IN" dirty="0"/>
              <a:t> solution group (the </a:t>
            </a:r>
            <a:r>
              <a:rPr lang="en-IN" dirty="0" err="1"/>
              <a:t>NaF</a:t>
            </a:r>
            <a:r>
              <a:rPr lang="en-IN" dirty="0"/>
              <a:t> group, positive control)</a:t>
            </a:r>
          </a:p>
          <a:p>
            <a:r>
              <a:rPr lang="en-IN" dirty="0"/>
              <a:t>Surface microhardness recovery( SMHR% was measured) for each group.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EEA07F-DA7F-4ED2-8184-405D16698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220" y="5077081"/>
            <a:ext cx="8095959" cy="9046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70F103-B634-4E88-B204-6BBF67B32EE5}"/>
              </a:ext>
            </a:extLst>
          </p:cNvPr>
          <p:cNvSpPr txBox="1"/>
          <p:nvPr/>
        </p:nvSpPr>
        <p:spPr>
          <a:xfrm>
            <a:off x="2951921" y="6033700"/>
            <a:ext cx="612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Enamel SMH at baseline, after erosion, and after remineralization and percentage of SMHR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823B05-70F3-49D4-9E62-C05F9CB3BF8F}"/>
              </a:ext>
            </a:extLst>
          </p:cNvPr>
          <p:cNvSpPr txBox="1"/>
          <p:nvPr/>
        </p:nvSpPr>
        <p:spPr>
          <a:xfrm>
            <a:off x="9432235" y="567294"/>
            <a:ext cx="2226365" cy="9541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2800" dirty="0"/>
              <a:t>Study by </a:t>
            </a:r>
            <a:r>
              <a:rPr lang="en-IN" sz="2800" b="1" dirty="0"/>
              <a:t>Zhang et. Al.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A14693-163A-4D3D-8D75-67585665A1CE}"/>
              </a:ext>
            </a:extLst>
          </p:cNvPr>
          <p:cNvSpPr txBox="1"/>
          <p:nvPr/>
        </p:nvSpPr>
        <p:spPr>
          <a:xfrm>
            <a:off x="1371600" y="1643702"/>
            <a:ext cx="9016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Remineralization study by casein </a:t>
            </a:r>
            <a:r>
              <a:rPr lang="en-IN" dirty="0" err="1"/>
              <a:t>phosphopeptide</a:t>
            </a:r>
            <a:r>
              <a:rPr lang="en-IN" dirty="0"/>
              <a:t>-amorphous calcium phosphate(CPP-ACP)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E6B87C-4615-4EE0-BE05-81ED6AED2EA4}"/>
              </a:ext>
            </a:extLst>
          </p:cNvPr>
          <p:cNvSpPr txBox="1"/>
          <p:nvPr/>
        </p:nvSpPr>
        <p:spPr>
          <a:xfrm>
            <a:off x="2469545" y="6432273"/>
            <a:ext cx="7086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Zhang, Q.; Zou, J.; Yang, R.; Zhou, X. D.,. International Journal of Paediatric Dentistry 2011, 21 (5), 374-381</a:t>
            </a:r>
          </a:p>
        </p:txBody>
      </p:sp>
    </p:spTree>
    <p:extLst>
      <p:ext uri="{BB962C8B-B14F-4D97-AF65-F5344CB8AC3E}">
        <p14:creationId xmlns:p14="http://schemas.microsoft.com/office/powerpoint/2010/main" val="1481624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88481-0511-436B-B8F9-123B24F4C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Demineralization–Remineralization in Bone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5E305-8DA3-48D2-A47C-62163A70C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40565"/>
            <a:ext cx="7076661" cy="5108713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The mineralization process of the bone occurs via the process of bone remodelling wherein the mature tissues are replaced from skeleton by new bone tissue.</a:t>
            </a:r>
          </a:p>
          <a:p>
            <a:r>
              <a:rPr lang="en-IN" dirty="0"/>
              <a:t>The mineralization rate of bones is 1 </a:t>
            </a:r>
            <a:r>
              <a:rPr lang="en-IN" dirty="0" err="1"/>
              <a:t>μm</a:t>
            </a:r>
            <a:r>
              <a:rPr lang="en-IN" dirty="0"/>
              <a:t>/day for humans.</a:t>
            </a:r>
          </a:p>
          <a:p>
            <a:r>
              <a:rPr lang="en-IN" dirty="0"/>
              <a:t>Demineralization results in the disruption in the physiochemical process of bone remodelling by change in the contribution of the osteons. </a:t>
            </a:r>
          </a:p>
          <a:p>
            <a:r>
              <a:rPr lang="en-IN" dirty="0"/>
              <a:t>Small decrease in mineralization results in large decrease in the strength of the bone resulting in the osteoporosis, </a:t>
            </a:r>
            <a:r>
              <a:rPr lang="en-IN" dirty="0" err="1"/>
              <a:t>osteogeneis</a:t>
            </a:r>
            <a:r>
              <a:rPr lang="en-IN" dirty="0"/>
              <a:t> imperfecta and other diseases</a:t>
            </a:r>
          </a:p>
          <a:p>
            <a:r>
              <a:rPr lang="en-IN" dirty="0"/>
              <a:t>Bone cements/composites with </a:t>
            </a:r>
            <a:r>
              <a:rPr lang="en-IN" dirty="0" err="1"/>
              <a:t>remineralizing</a:t>
            </a:r>
            <a:r>
              <a:rPr lang="en-IN" dirty="0"/>
              <a:t> action have been developed and are being used widely in orthopaedic surgeries. On such composite is Poly(</a:t>
            </a:r>
            <a:r>
              <a:rPr lang="en-IN" dirty="0" err="1"/>
              <a:t>methylmethacrylate</a:t>
            </a:r>
            <a:r>
              <a:rPr lang="en-IN" dirty="0"/>
              <a:t>) (PMMA)</a:t>
            </a:r>
          </a:p>
          <a:p>
            <a:r>
              <a:rPr lang="en-IN" dirty="0"/>
              <a:t>HAP is also used as filler with composites to form nondegradable cements. These HAP bone composites have been reported to exhibit bone-binding ability and enhanced cellular activity.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3BA5C3-0C7F-41AD-902C-6D2148514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4348" y="1692136"/>
            <a:ext cx="3741527" cy="4470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185147-37C3-474C-99D2-A07B99805080}"/>
              </a:ext>
            </a:extLst>
          </p:cNvPr>
          <p:cNvSpPr txBox="1"/>
          <p:nvPr/>
        </p:nvSpPr>
        <p:spPr>
          <a:xfrm>
            <a:off x="8314348" y="6313832"/>
            <a:ext cx="3741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http://www.drsusanjamieson.com/disease-prevention/world-osteoporosis-day/</a:t>
            </a:r>
          </a:p>
        </p:txBody>
      </p:sp>
    </p:spTree>
    <p:extLst>
      <p:ext uri="{BB962C8B-B14F-4D97-AF65-F5344CB8AC3E}">
        <p14:creationId xmlns:p14="http://schemas.microsoft.com/office/powerpoint/2010/main" val="3013216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23514-FC35-44F5-85A5-8F9EB9DE1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50FB5-B503-4DFB-888F-4981E7AA5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4852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D5D0-A610-4F5E-9545-7C4BCBAF7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Bio-ceramics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B786F-37E3-43B2-BDC4-5F3988998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2" y="2286000"/>
            <a:ext cx="6251712" cy="3886200"/>
          </a:xfrm>
        </p:spPr>
        <p:txBody>
          <a:bodyPr>
            <a:normAutofit/>
          </a:bodyPr>
          <a:lstStyle/>
          <a:p>
            <a:r>
              <a:rPr lang="en-IN" dirty="0" err="1"/>
              <a:t>Bioceramics</a:t>
            </a:r>
            <a:r>
              <a:rPr lang="en-IN" dirty="0"/>
              <a:t> are a class of biomaterials that have found a variety of role in the human body as surgical implants.</a:t>
            </a:r>
          </a:p>
          <a:p>
            <a:r>
              <a:rPr lang="en-IN" dirty="0" err="1"/>
              <a:t>Bioceramics</a:t>
            </a:r>
            <a:r>
              <a:rPr lang="en-IN" dirty="0"/>
              <a:t> are not porcelain type ceramics, but are biocompatible, non-toxic, non-expanding biomaterials. They are usually chemically stable within the vast range of temperatures.</a:t>
            </a:r>
          </a:p>
          <a:p>
            <a:r>
              <a:rPr lang="en-IN" dirty="0"/>
              <a:t> They are classified as: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IN" dirty="0"/>
              <a:t>Bio-inert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IN" dirty="0"/>
              <a:t>Bio-active and 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IN" dirty="0"/>
              <a:t>Bio-degradable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60CA42-A97F-45FA-896D-FB5D96561BEB}"/>
              </a:ext>
            </a:extLst>
          </p:cNvPr>
          <p:cNvSpPr txBox="1"/>
          <p:nvPr/>
        </p:nvSpPr>
        <p:spPr>
          <a:xfrm>
            <a:off x="8216349" y="5867399"/>
            <a:ext cx="3896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A titanium hip prosthesis, with a ceramic head and polyethylene acetabular cup. Ref: Wikipedia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2E074B-EE60-4481-96FE-C24E8E9AA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522" y="2508387"/>
            <a:ext cx="4182167" cy="313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59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7F0AF-04AA-42FF-9BDD-952319BA6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Calcium Phosphates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99E19-B03B-4318-81BD-3E6E3C2BE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17204"/>
            <a:ext cx="7176052" cy="4822025"/>
          </a:xfrm>
        </p:spPr>
        <p:txBody>
          <a:bodyPr>
            <a:normAutofit lnSpcReduction="10000"/>
          </a:bodyPr>
          <a:lstStyle/>
          <a:p>
            <a:r>
              <a:rPr lang="en-IN" dirty="0"/>
              <a:t>Calcium Phosphate is one of the most important inorganic compounds in the biological formations.</a:t>
            </a:r>
          </a:p>
          <a:p>
            <a:r>
              <a:rPr lang="en-IN" dirty="0"/>
              <a:t>Calcium Phosphate salts, by definition, consists of three major elements: 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IN" dirty="0"/>
              <a:t>Oxygen, present in the reduction state of -2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IN" dirty="0"/>
              <a:t>Phosphorous, present in the oxidation state of +5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IN" dirty="0"/>
              <a:t>Calcium, present in the oxidation state of +2</a:t>
            </a:r>
          </a:p>
          <a:p>
            <a:r>
              <a:rPr lang="en-IN" dirty="0"/>
              <a:t>Because of the abundance of these chemical elements, it is expected to find calcium phosphate throughout the planet in various forms.</a:t>
            </a:r>
          </a:p>
          <a:p>
            <a:r>
              <a:rPr lang="en-IN" dirty="0"/>
              <a:t>Mostly occurs as deposits of </a:t>
            </a:r>
            <a:r>
              <a:rPr lang="en-IN" dirty="0" err="1"/>
              <a:t>apatites</a:t>
            </a:r>
            <a:r>
              <a:rPr lang="en-IN" dirty="0"/>
              <a:t> in biological formations. </a:t>
            </a:r>
          </a:p>
          <a:p>
            <a:r>
              <a:rPr lang="en-IN" dirty="0"/>
              <a:t>Apatite is generally classified as a compound containing calcium, phosphate, and either of fluoride, hydroxide group or chloride. 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71841F-F4BC-40C9-A251-88B661E19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652" y="1521083"/>
            <a:ext cx="3339548" cy="41799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FADFFD-050B-4894-A9AE-EE47393F130E}"/>
              </a:ext>
            </a:extLst>
          </p:cNvPr>
          <p:cNvSpPr txBox="1"/>
          <p:nvPr/>
        </p:nvSpPr>
        <p:spPr>
          <a:xfrm>
            <a:off x="8547652" y="5992899"/>
            <a:ext cx="3339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err="1"/>
              <a:t>Dorozhkin</a:t>
            </a:r>
            <a:r>
              <a:rPr lang="en-IN" sz="1200" dirty="0"/>
              <a:t>, S. V., Calcium Phosphates and Human Beings. Journal of Chemical Education 2006, 83 (5), 713.</a:t>
            </a:r>
          </a:p>
        </p:txBody>
      </p:sp>
    </p:spTree>
    <p:extLst>
      <p:ext uri="{BB962C8B-B14F-4D97-AF65-F5344CB8AC3E}">
        <p14:creationId xmlns:p14="http://schemas.microsoft.com/office/powerpoint/2010/main" val="225860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7CAB3-B1E5-4074-8A0F-FDE6442C6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Calcium Phosphates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98A599-BFE1-427C-967F-847774F38EB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143" y="1600200"/>
            <a:ext cx="9452113" cy="39557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DAE11B-870C-4E17-B368-D7FC69F343FC}"/>
              </a:ext>
            </a:extLst>
          </p:cNvPr>
          <p:cNvSpPr txBox="1"/>
          <p:nvPr/>
        </p:nvSpPr>
        <p:spPr>
          <a:xfrm>
            <a:off x="2935357" y="5849034"/>
            <a:ext cx="6321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Examples of Calcium Phosphates with their Ca/P ratio. </a:t>
            </a:r>
          </a:p>
          <a:p>
            <a:pPr algn="ctr"/>
            <a:r>
              <a:rPr lang="en-US" sz="1200" dirty="0"/>
              <a:t>S. </a:t>
            </a:r>
            <a:r>
              <a:rPr lang="en-US" sz="1200" dirty="0" err="1"/>
              <a:t>Dorozhkin</a:t>
            </a:r>
            <a:r>
              <a:rPr lang="en-US" sz="1200" dirty="0"/>
              <a:t>, </a:t>
            </a:r>
            <a:r>
              <a:rPr lang="en-US" sz="1200" i="1" dirty="0" err="1"/>
              <a:t>Bioceramics</a:t>
            </a:r>
            <a:r>
              <a:rPr lang="en-US" sz="1200" i="1" dirty="0"/>
              <a:t> of Calcium Orthophosphates</a:t>
            </a:r>
            <a:r>
              <a:rPr lang="en-US" sz="1200" dirty="0"/>
              <a:t>.  (2010), vol. 31, pp. 1465-1485.</a:t>
            </a:r>
            <a:endParaRPr lang="en-IN" sz="1200" dirty="0"/>
          </a:p>
          <a:p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3431069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9B688-D21B-4ED9-A9F0-D5C9D31F2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Hydroxyapatite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37244-3A6B-4551-8F79-62D9E9D9B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566" y="1858617"/>
            <a:ext cx="5579165" cy="4899991"/>
          </a:xfrm>
        </p:spPr>
        <p:txBody>
          <a:bodyPr>
            <a:normAutofit lnSpcReduction="10000"/>
          </a:bodyPr>
          <a:lstStyle/>
          <a:p>
            <a:pPr algn="just"/>
            <a:r>
              <a:rPr lang="en-IN" sz="2100" dirty="0"/>
              <a:t>Hydroxyapatite (HAP) is the most stable form of calcium phosphate at normal temperatures and pH between 4 and 12. </a:t>
            </a:r>
          </a:p>
          <a:p>
            <a:pPr algn="just"/>
            <a:r>
              <a:rPr lang="en-IN" sz="2100" dirty="0"/>
              <a:t>One of the factors separating HAP from other calcium phosphates is its higher in-vivo stability. </a:t>
            </a:r>
          </a:p>
          <a:p>
            <a:pPr algn="just"/>
            <a:r>
              <a:rPr lang="en-IN" sz="2100" dirty="0"/>
              <a:t>HAP and other Calcium phosphate salts are formed by biomineralization which is a process where living organisms produce minerals which are required for their survival.</a:t>
            </a:r>
          </a:p>
          <a:p>
            <a:pPr algn="just"/>
            <a:r>
              <a:rPr lang="en-IN" sz="2100" dirty="0"/>
              <a:t>The hydroxyapatite in bones and teeth provides the body with unique functionalities like strength. It is biocompatible, non toxic, non inflammatory and osteoconductive in nature.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1102BA-580B-41D4-92F2-344047A97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365" y="2097156"/>
            <a:ext cx="5169688" cy="34488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75029-3E9A-451C-8E75-B9212A062D98}"/>
              </a:ext>
            </a:extLst>
          </p:cNvPr>
          <p:cNvSpPr txBox="1"/>
          <p:nvPr/>
        </p:nvSpPr>
        <p:spPr>
          <a:xfrm>
            <a:off x="7130711" y="5849034"/>
            <a:ext cx="4837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err="1"/>
              <a:t>Vallet</a:t>
            </a:r>
            <a:r>
              <a:rPr lang="en-IN" sz="1200" dirty="0"/>
              <a:t>-Regi, M.; Arcos, D., Biological </a:t>
            </a:r>
            <a:r>
              <a:rPr lang="en-IN" sz="1200" dirty="0" err="1"/>
              <a:t>Apatites</a:t>
            </a:r>
            <a:r>
              <a:rPr lang="en-IN" sz="1200" dirty="0"/>
              <a:t> in Bone and Teeth. In Nanoceramics in Clinical Use: From Materials to Applications, 2nd Edition, 2016; Vol. 39, pp 1-29</a:t>
            </a:r>
          </a:p>
        </p:txBody>
      </p:sp>
    </p:spTree>
    <p:extLst>
      <p:ext uri="{BB962C8B-B14F-4D97-AF65-F5344CB8AC3E}">
        <p14:creationId xmlns:p14="http://schemas.microsoft.com/office/powerpoint/2010/main" val="1769172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E5FFC-675F-40F8-8E36-2D4A7BE10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Synthesis of Hydroxyapatite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BB44B-1242-4301-8ADA-48BC3F6CC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171699"/>
            <a:ext cx="9799983" cy="3851413"/>
          </a:xfrm>
        </p:spPr>
        <p:txBody>
          <a:bodyPr/>
          <a:lstStyle/>
          <a:p>
            <a:pPr algn="just"/>
            <a:r>
              <a:rPr lang="en-IN" dirty="0"/>
              <a:t>Crystallization is the main force behind the formation of HAP.</a:t>
            </a:r>
          </a:p>
          <a:p>
            <a:pPr algn="just"/>
            <a:r>
              <a:rPr lang="en-IN" dirty="0"/>
              <a:t>As is the case with any type of crystallization process, the nucleation and crystal growth in a system of calcium phosphate is a function of supersaturation.</a:t>
            </a:r>
          </a:p>
          <a:p>
            <a:pPr lvl="1" algn="just"/>
            <a:r>
              <a:rPr lang="en-IN" i="1" dirty="0"/>
              <a:t>In-vivo methods</a:t>
            </a:r>
          </a:p>
          <a:p>
            <a:pPr lvl="2" algn="just"/>
            <a:r>
              <a:rPr lang="en-IN" dirty="0"/>
              <a:t>Biomineralization is the process via which various minerals are formed at a certain condition of temperature, pressure and pH in the biological systems</a:t>
            </a:r>
          </a:p>
          <a:p>
            <a:pPr lvl="2" algn="just"/>
            <a:r>
              <a:rPr lang="en-IN" dirty="0"/>
              <a:t>For the synthesis of HAP via the process of crystallization in the biological systems, some degree of supersaturation of the precipitating phase has to occur. </a:t>
            </a:r>
          </a:p>
          <a:p>
            <a:pPr lvl="2" algn="just"/>
            <a:r>
              <a:rPr lang="en-IN" dirty="0"/>
              <a:t>Some of the factors that lead to this mineralization are the concentration of the ions, solution pH, inhibitors and the structure of the supporting organic matrix.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9595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331C3-C895-48F3-A282-FE2931D66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Synthesis of Hydroxyapatite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220CB-409F-4C86-AFC8-606DB45F8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8300"/>
            <a:ext cx="4909930" cy="3848100"/>
          </a:xfrm>
        </p:spPr>
        <p:txBody>
          <a:bodyPr>
            <a:normAutofit fontScale="85000" lnSpcReduction="10000"/>
          </a:bodyPr>
          <a:lstStyle/>
          <a:p>
            <a:r>
              <a:rPr lang="en-IN" sz="2200" dirty="0"/>
              <a:t>The maturation pathway of the </a:t>
            </a:r>
            <a:r>
              <a:rPr lang="en-IN" sz="2200" dirty="0" err="1"/>
              <a:t>apatites</a:t>
            </a:r>
            <a:r>
              <a:rPr lang="en-IN" sz="2200" dirty="0"/>
              <a:t> depend on the initial amount of carbonate present in the solution containing the ions for apatite formation.</a:t>
            </a:r>
          </a:p>
          <a:p>
            <a:r>
              <a:rPr lang="en-IN" sz="2200" dirty="0"/>
              <a:t>Carbonate deficient solution gradually helps in the formation of stoichiometric apatite and carbonate rich solutions produce carbonated hydroxyapatite</a:t>
            </a:r>
          </a:p>
          <a:p>
            <a:r>
              <a:rPr lang="en-IN" sz="2200" dirty="0"/>
              <a:t>The apatite hosts carbonate in two positions: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IN" dirty="0"/>
              <a:t>Hydroxyl sublattice producing type A carbonate apatite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IN" dirty="0"/>
              <a:t>Phosphate sublattice forming type B</a:t>
            </a:r>
          </a:p>
          <a:p>
            <a:endParaRPr lang="en-IN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8CC1A-EE5B-4EF2-8A3C-315843458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54" y="5867400"/>
            <a:ext cx="6064562" cy="9398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5034BE-CF58-47DA-B3CE-3AE6B637E54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8" y="1618850"/>
            <a:ext cx="5671903" cy="4134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4C7504-DE38-49D9-8032-E9E58191843F}"/>
              </a:ext>
            </a:extLst>
          </p:cNvPr>
          <p:cNvSpPr txBox="1"/>
          <p:nvPr/>
        </p:nvSpPr>
        <p:spPr>
          <a:xfrm>
            <a:off x="6989065" y="5941367"/>
            <a:ext cx="5083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C. Combes, S. </a:t>
            </a:r>
            <a:r>
              <a:rPr lang="en-US" sz="1200" dirty="0" err="1"/>
              <a:t>Cazalbou</a:t>
            </a:r>
            <a:r>
              <a:rPr lang="en-US" sz="1200" dirty="0"/>
              <a:t>, C. Rey, Apatite Biominerals. </a:t>
            </a:r>
            <a:r>
              <a:rPr lang="en-US" sz="1200" i="1" dirty="0"/>
              <a:t>Minerals</a:t>
            </a:r>
            <a:r>
              <a:rPr lang="en-US" sz="1200" dirty="0"/>
              <a:t> </a:t>
            </a:r>
            <a:r>
              <a:rPr lang="en-US" sz="1200" b="1" dirty="0"/>
              <a:t>6</a:t>
            </a:r>
            <a:r>
              <a:rPr lang="en-US" sz="1200" dirty="0"/>
              <a:t>, 34 (2016).</a:t>
            </a:r>
            <a:endParaRPr lang="en-IN" sz="1200" dirty="0"/>
          </a:p>
          <a:p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918104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3C6BD-1F08-470D-8785-A904634B4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Synthesis of Hydroxyapatite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FC3B6-D230-4946-8C40-FEEC8337B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409" y="1428750"/>
            <a:ext cx="5943600" cy="4870532"/>
          </a:xfrm>
        </p:spPr>
        <p:txBody>
          <a:bodyPr>
            <a:normAutofit/>
          </a:bodyPr>
          <a:lstStyle/>
          <a:p>
            <a:pPr lvl="1" algn="just"/>
            <a:r>
              <a:rPr lang="en-IN" dirty="0"/>
              <a:t>In-vitro methods</a:t>
            </a:r>
          </a:p>
          <a:p>
            <a:pPr lvl="2" algn="just"/>
            <a:r>
              <a:rPr lang="en-IN" dirty="0"/>
              <a:t>Several methods like layer hydrolysis, sol-gel crystallization, solid state reactions, plasma techniques and self assembly have been reported throughout the literature. </a:t>
            </a:r>
          </a:p>
          <a:p>
            <a:pPr lvl="2" algn="just"/>
            <a:r>
              <a:rPr lang="en-IN" dirty="0"/>
              <a:t>The formation of synthetic HAP crystals, from any method, proceeds via the formation of intermediate precursors phases (tricalcium phosphate and </a:t>
            </a:r>
            <a:r>
              <a:rPr lang="en-IN" dirty="0" err="1"/>
              <a:t>octacalcium</a:t>
            </a:r>
            <a:r>
              <a:rPr lang="en-IN" dirty="0"/>
              <a:t> phosphate) from the saturated solutions. </a:t>
            </a:r>
          </a:p>
          <a:p>
            <a:pPr lvl="2" algn="just"/>
            <a:r>
              <a:rPr lang="en-IN" dirty="0"/>
              <a:t>Although these synthetic procedures are advantageous due to low cost but leads to the formation of non-stoichiometric products.</a:t>
            </a:r>
          </a:p>
          <a:p>
            <a:pPr lvl="2" algn="just"/>
            <a:r>
              <a:rPr lang="en-IN" dirty="0"/>
              <a:t>These deviations are mainly due to inconsistencies in the crystal structure such as lattice vacancies and substitution of ions. </a:t>
            </a:r>
          </a:p>
          <a:p>
            <a:pPr marL="987552" lvl="2" indent="0">
              <a:buNone/>
            </a:pP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026DF8-DB1B-4ED7-B555-815B5F0CA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404" y="1428750"/>
            <a:ext cx="4760587" cy="44145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D011D0-C76D-4B8A-A6C0-B01B72808DE2}"/>
              </a:ext>
            </a:extLst>
          </p:cNvPr>
          <p:cNvSpPr txBox="1"/>
          <p:nvPr/>
        </p:nvSpPr>
        <p:spPr>
          <a:xfrm>
            <a:off x="7285383" y="6027003"/>
            <a:ext cx="4115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Flow diagram of procedure for the synthesis of </a:t>
            </a:r>
            <a:r>
              <a:rPr lang="en-IN" sz="1200" dirty="0" err="1"/>
              <a:t>nano</a:t>
            </a:r>
            <a:r>
              <a:rPr lang="en-IN" sz="1200" dirty="0"/>
              <a:t> hydroxyapatite. http://www.scielo.br/scielo.php?script=sci_arttext&amp;pid=S1516-14392015000300468</a:t>
            </a:r>
          </a:p>
        </p:txBody>
      </p:sp>
    </p:spTree>
    <p:extLst>
      <p:ext uri="{BB962C8B-B14F-4D97-AF65-F5344CB8AC3E}">
        <p14:creationId xmlns:p14="http://schemas.microsoft.com/office/powerpoint/2010/main" val="178914887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405</TotalTime>
  <Words>2383</Words>
  <Application>Microsoft Office PowerPoint</Application>
  <PresentationFormat>Widescreen</PresentationFormat>
  <Paragraphs>201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Franklin Gothic Book</vt:lpstr>
      <vt:lpstr>Wingdings</vt:lpstr>
      <vt:lpstr>Crop</vt:lpstr>
      <vt:lpstr>Hydroxyapatite</vt:lpstr>
      <vt:lpstr>Outline</vt:lpstr>
      <vt:lpstr>Bio-ceramics</vt:lpstr>
      <vt:lpstr>Calcium Phosphates</vt:lpstr>
      <vt:lpstr>Calcium Phosphates</vt:lpstr>
      <vt:lpstr>Hydroxyapatite</vt:lpstr>
      <vt:lpstr>Synthesis of Hydroxyapatite</vt:lpstr>
      <vt:lpstr>Synthesis of Hydroxyapatite</vt:lpstr>
      <vt:lpstr>Synthesis of Hydroxyapatite</vt:lpstr>
      <vt:lpstr>Synthesis of Hydroxyapatite</vt:lpstr>
      <vt:lpstr>Crystal Structure of Hydroxyapatite </vt:lpstr>
      <vt:lpstr>Differences between Biological Occurring and Synthetic HAP </vt:lpstr>
      <vt:lpstr>HAP in Bones and Teeth</vt:lpstr>
      <vt:lpstr>Interest in Bones and Teeth </vt:lpstr>
      <vt:lpstr>Interest in Bones and Teeth</vt:lpstr>
      <vt:lpstr>Demineralization in Teeth </vt:lpstr>
      <vt:lpstr>Causes of Demineralization</vt:lpstr>
      <vt:lpstr>Acid Dissolution</vt:lpstr>
      <vt:lpstr>Remineralization of Teeth </vt:lpstr>
      <vt:lpstr>Remineralization Techniques</vt:lpstr>
      <vt:lpstr>Remineralization Techniques</vt:lpstr>
      <vt:lpstr>Remineralization studies </vt:lpstr>
      <vt:lpstr>Remineralization studies </vt:lpstr>
      <vt:lpstr>Demineralization–Remineralization in Bone 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Hydroxyapatite</dc:title>
  <dc:creator>Shubhankar Kapoor</dc:creator>
  <cp:lastModifiedBy>Shubhankar Kapoor</cp:lastModifiedBy>
  <cp:revision>33</cp:revision>
  <dcterms:created xsi:type="dcterms:W3CDTF">2018-04-16T13:24:44Z</dcterms:created>
  <dcterms:modified xsi:type="dcterms:W3CDTF">2018-04-16T20:10:40Z</dcterms:modified>
</cp:coreProperties>
</file>